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256" r:id="rId3"/>
    <p:sldId id="257" r:id="rId4"/>
    <p:sldId id="286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327" r:id="rId13"/>
    <p:sldId id="276" r:id="rId14"/>
    <p:sldId id="304" r:id="rId15"/>
    <p:sldId id="265" r:id="rId16"/>
    <p:sldId id="266" r:id="rId17"/>
    <p:sldId id="267" r:id="rId18"/>
    <p:sldId id="269" r:id="rId19"/>
    <p:sldId id="270" r:id="rId20"/>
    <p:sldId id="271" r:id="rId21"/>
    <p:sldId id="272" r:id="rId22"/>
  </p:sldIdLst>
  <p:sldSz cx="12192000" cy="6858000"/>
  <p:notesSz cx="7103745" cy="10234295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BDBAA"/>
    <a:srgbClr val="E9490F"/>
    <a:srgbClr val="F5AE3C"/>
    <a:srgbClr val="F1942C"/>
    <a:srgbClr val="ED751C"/>
    <a:srgbClr val="E74208"/>
    <a:srgbClr val="B2B2B2"/>
    <a:srgbClr val="202020"/>
    <a:srgbClr val="323232"/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278" autoAdjust="0"/>
    <p:restoredTop sz="94660"/>
  </p:normalViewPr>
  <p:slideViewPr>
    <p:cSldViewPr snapToGrid="0" showGuides="1">
      <p:cViewPr varScale="1">
        <p:scale>
          <a:sx n="75" d="100"/>
          <a:sy n="75" d="100"/>
        </p:scale>
        <p:origin x="90" y="96"/>
      </p:cViewPr>
      <p:guideLst>
        <p:guide orient="horz" pos="2101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0" cy="720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7" Type="http://schemas.openxmlformats.org/officeDocument/2006/relationships/tableStyles" Target="tableStyles.xml"/><Relationship Id="rId26" Type="http://schemas.openxmlformats.org/officeDocument/2006/relationships/viewProps" Target="viewProps.xml"/><Relationship Id="rId25" Type="http://schemas.openxmlformats.org/officeDocument/2006/relationships/presProps" Target="presProps.xml"/><Relationship Id="rId24" Type="http://schemas.openxmlformats.org/officeDocument/2006/relationships/handoutMaster" Target="handoutMasters/handoutMaster1.xml"/><Relationship Id="rId23" Type="http://schemas.openxmlformats.org/officeDocument/2006/relationships/notesMaster" Target="notesMasters/notesMaster1.xml"/><Relationship Id="rId22" Type="http://schemas.openxmlformats.org/officeDocument/2006/relationships/slide" Target="slides/slide20.xml"/><Relationship Id="rId21" Type="http://schemas.openxmlformats.org/officeDocument/2006/relationships/slide" Target="slides/slide19.xml"/><Relationship Id="rId20" Type="http://schemas.openxmlformats.org/officeDocument/2006/relationships/slide" Target="slides/slide18.xml"/><Relationship Id="rId2" Type="http://schemas.openxmlformats.org/officeDocument/2006/relationships/theme" Target="theme/theme1.xml"/><Relationship Id="rId19" Type="http://schemas.openxmlformats.org/officeDocument/2006/relationships/slide" Target="slides/slide17.xml"/><Relationship Id="rId18" Type="http://schemas.openxmlformats.org/officeDocument/2006/relationships/slide" Target="slides/slide16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45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4023812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45"/>
            </a:lvl1pPr>
          </a:lstStyle>
          <a:p>
            <a:fld id="{0F9B84EA-7D68-4D60-9CB1-D50884785D1C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45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4023812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45"/>
            </a:lvl1pPr>
          </a:lstStyle>
          <a:p>
            <a:fld id="{8D4E0FC9-F1F8-4FAE-9988-3BA365CFD46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4024313" y="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C8D182-E4C8-4120-9249-FC9774456FF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482600" y="1279525"/>
            <a:ext cx="6140450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711200" y="4926013"/>
            <a:ext cx="5683250" cy="40290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72185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4024313" y="972185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D0DACE-38E0-42D2-9336-2B707D34BC6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 showMasterSp="0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/>
          </p:cNvPicPr>
          <p:nvPr/>
        </p:nvPicPr>
        <p:blipFill>
          <a:blip r:embed="rId2"/>
          <a:srcRect b="3795"/>
          <a:stretch>
            <a:fillRect/>
          </a:stretch>
        </p:blipFill>
        <p:spPr>
          <a:xfrm>
            <a:off x="0" y="260350"/>
            <a:ext cx="12192000" cy="659765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05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24417" y="620713"/>
            <a:ext cx="10943167" cy="108267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zh-CN" noProof="0" smtClean="0"/>
              <a:t>Click to edit Master title style</a:t>
            </a:r>
            <a:endParaRPr lang="en-US" altLang="zh-CN" noProof="0" smtClean="0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626533" y="1843088"/>
            <a:ext cx="10949517" cy="981075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 altLang="zh-CN" noProof="0" smtClean="0"/>
              <a:t>Click to edit Master subtitle style</a:t>
            </a:r>
            <a:endParaRPr lang="en-US" altLang="zh-CN" noProof="0" smtClean="0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1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11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9C4527FD-C22F-4528-B2BB-24ACAEFD76BE}" type="slidenum">
              <a:rPr kumimoji="0" lang="en-US" altLang="zh-CN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190500"/>
            <a:ext cx="2743200" cy="59372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190500"/>
            <a:ext cx="8026400" cy="59372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3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174750"/>
            <a:ext cx="5384800" cy="4953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174750"/>
            <a:ext cx="5384800" cy="4953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0317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0317" y="2505075"/>
            <a:ext cx="5158316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717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7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9C4527FD-C22F-4528-B2BB-24ACAEFD76BE}" type="slidenum">
              <a:rPr kumimoji="0" lang="en-US" altLang="zh-CN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717" y="987425"/>
            <a:ext cx="6172200" cy="4873625"/>
          </a:xfrm>
        </p:spPr>
        <p:txBody>
          <a:bodyPr vert="horz" wrap="square" lIns="91440" tIns="45720" rIns="91440" bIns="45720" numCol="1" anchor="t" anchorCtr="0" compatLnSpc="1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3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7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image" Target="../media/image2.jpeg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1026" name="Picture 2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027" name="Rectangle 3"/>
          <p:cNvSpPr>
            <a:spLocks noGrp="1"/>
          </p:cNvSpPr>
          <p:nvPr>
            <p:ph type="title"/>
          </p:nvPr>
        </p:nvSpPr>
        <p:spPr>
          <a:xfrm>
            <a:off x="609600" y="190500"/>
            <a:ext cx="10972800" cy="582613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p>
            <a:pPr lvl="0"/>
            <a:r>
              <a:rPr lang="en-US" altLang="zh-CN" dirty="0"/>
              <a:t>Click to edit Master title style</a:t>
            </a:r>
            <a:endParaRPr lang="en-US" altLang="zh-CN" dirty="0"/>
          </a:p>
        </p:txBody>
      </p:sp>
      <p:sp>
        <p:nvSpPr>
          <p:cNvPr id="1028" name="Rectangle 4"/>
          <p:cNvSpPr>
            <a:spLocks noGrp="1"/>
          </p:cNvSpPr>
          <p:nvPr>
            <p:ph type="body" idx="1"/>
          </p:nvPr>
        </p:nvSpPr>
        <p:spPr>
          <a:xfrm>
            <a:off x="609600" y="1174750"/>
            <a:ext cx="10972800" cy="4953000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lang="en-US" altLang="zh-CN" dirty="0"/>
              <a:t>Click to edit Master text styles</a:t>
            </a:r>
            <a:endParaRPr lang="en-US" altLang="zh-CN" dirty="0"/>
          </a:p>
          <a:p>
            <a:pPr lvl="1"/>
            <a:r>
              <a:rPr lang="en-US" altLang="zh-CN" dirty="0"/>
              <a:t>Second level</a:t>
            </a:r>
            <a:endParaRPr lang="en-US" altLang="zh-CN" dirty="0"/>
          </a:p>
          <a:p>
            <a:pPr lvl="2"/>
            <a:r>
              <a:rPr lang="en-US" altLang="zh-CN" dirty="0"/>
              <a:t>Third level</a:t>
            </a:r>
            <a:endParaRPr lang="en-US" altLang="zh-CN" dirty="0"/>
          </a:p>
          <a:p>
            <a:pPr lvl="3"/>
            <a:r>
              <a:rPr lang="en-US" altLang="zh-CN" dirty="0"/>
              <a:t>Fourth level</a:t>
            </a:r>
            <a:endParaRPr lang="en-US" altLang="zh-CN" dirty="0"/>
          </a:p>
          <a:p>
            <a:pPr lvl="4"/>
            <a:r>
              <a:rPr lang="en-US" altLang="zh-CN" dirty="0"/>
              <a:t>Fifth level</a:t>
            </a:r>
            <a:endParaRPr lang="en-US" altLang="zh-CN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 sz="1400"/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ctr">
              <a:defRPr sz="1400"/>
            </a:lvl1pPr>
          </a:lstStyle>
          <a:p>
            <a:endParaRPr lang="zh-CN" altLang="en-US"/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r">
              <a:defRPr sz="1400"/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rtl="0" fontAlgn="base">
        <a:spcBef>
          <a:spcPct val="0"/>
        </a:spcBef>
        <a:spcAft>
          <a:spcPct val="0"/>
        </a:spcAft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984885" y="294640"/>
            <a:ext cx="5869940" cy="2827020"/>
          </a:xfrm>
        </p:spPr>
        <p:txBody>
          <a:bodyPr/>
          <a:lstStyle/>
          <a:p>
            <a:r>
              <a:rPr lang="zh-CN" altLang="en-US" sz="8000" b="1" spc="2000">
                <a:solidFill>
                  <a:srgbClr val="F5AE3C"/>
                </a:solidFill>
                <a:uFillTx/>
                <a:latin typeface="方正小标宋简体" panose="03000509000000000000" charset="-122"/>
                <a:ea typeface="方正小标宋简体" panose="03000509000000000000" charset="-122"/>
              </a:rPr>
              <a:t>一图看懂</a:t>
            </a:r>
            <a:br>
              <a:rPr lang="zh-CN" altLang="en-US" sz="8000" b="1" spc="2000">
                <a:solidFill>
                  <a:srgbClr val="F5AE3C"/>
                </a:solidFill>
                <a:uFillTx/>
                <a:latin typeface="方正小标宋简体" panose="03000509000000000000" charset="-122"/>
                <a:ea typeface="方正小标宋简体" panose="03000509000000000000" charset="-122"/>
              </a:rPr>
            </a:br>
            <a:r>
              <a:rPr lang="en-US" altLang="zh-CN" sz="8000" b="1" spc="2000">
                <a:solidFill>
                  <a:srgbClr val="F5AE3C"/>
                </a:solidFill>
                <a:uFillTx/>
                <a:latin typeface="方正小标宋简体" panose="03000509000000000000" charset="-122"/>
                <a:ea typeface="方正小标宋简体" panose="03000509000000000000" charset="-122"/>
              </a:rPr>
              <a:t> </a:t>
            </a:r>
            <a:r>
              <a:rPr lang="zh-CN" altLang="en-US" sz="8000" b="1" spc="2000">
                <a:solidFill>
                  <a:srgbClr val="F5AE3C"/>
                </a:solidFill>
                <a:uFillTx/>
                <a:latin typeface="方正小标宋简体" panose="03000509000000000000" charset="-122"/>
                <a:ea typeface="方正小标宋简体" panose="03000509000000000000" charset="-122"/>
              </a:rPr>
              <a:t>优待证</a:t>
            </a:r>
            <a:endParaRPr lang="zh-CN" altLang="en-US" sz="8000" b="1" spc="2000">
              <a:solidFill>
                <a:srgbClr val="F5AE3C"/>
              </a:solidFill>
              <a:uFillTx/>
              <a:latin typeface="方正小标宋简体" panose="03000509000000000000" charset="-122"/>
              <a:ea typeface="方正小标宋简体" panose="03000509000000000000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3574415" y="5320030"/>
            <a:ext cx="5061585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3600" b="1" spc="500">
                <a:solidFill>
                  <a:srgbClr val="F5AE3C"/>
                </a:solidFill>
                <a:uFillTx/>
                <a:latin typeface="方正小标宋简体" panose="03000509000000000000" charset="-122"/>
                <a:ea typeface="方正小标宋简体" panose="03000509000000000000" charset="-122"/>
                <a:cs typeface="方正小标宋简体" panose="03000509000000000000" charset="-122"/>
              </a:rPr>
              <a:t>2022</a:t>
            </a:r>
            <a:r>
              <a:rPr lang="zh-CN" altLang="en-US" sz="3600" b="1" spc="500">
                <a:solidFill>
                  <a:srgbClr val="F5AE3C"/>
                </a:solidFill>
                <a:uFillTx/>
                <a:latin typeface="方正小标宋简体" panose="03000509000000000000" charset="-122"/>
                <a:ea typeface="方正小标宋简体" panose="03000509000000000000" charset="-122"/>
                <a:cs typeface="方正小标宋简体" panose="03000509000000000000" charset="-122"/>
              </a:rPr>
              <a:t>年</a:t>
            </a:r>
            <a:r>
              <a:rPr lang="en-US" altLang="zh-CN" sz="3600" b="1" spc="500">
                <a:solidFill>
                  <a:srgbClr val="F5AE3C"/>
                </a:solidFill>
                <a:uFillTx/>
                <a:latin typeface="方正小标宋简体" panose="03000509000000000000" charset="-122"/>
                <a:ea typeface="方正小标宋简体" panose="03000509000000000000" charset="-122"/>
                <a:cs typeface="方正小标宋简体" panose="03000509000000000000" charset="-122"/>
              </a:rPr>
              <a:t>4</a:t>
            </a:r>
            <a:r>
              <a:rPr lang="zh-CN" altLang="en-US" sz="3600" b="1" spc="500">
                <a:solidFill>
                  <a:srgbClr val="F5AE3C"/>
                </a:solidFill>
                <a:uFillTx/>
                <a:latin typeface="方正小标宋简体" panose="03000509000000000000" charset="-122"/>
                <a:ea typeface="方正小标宋简体" panose="03000509000000000000" charset="-122"/>
                <a:cs typeface="方正小标宋简体" panose="03000509000000000000" charset="-122"/>
              </a:rPr>
              <a:t>月</a:t>
            </a:r>
            <a:r>
              <a:rPr lang="en-US" altLang="zh-CN" sz="3600" b="1" spc="500">
                <a:solidFill>
                  <a:srgbClr val="F5AE3C"/>
                </a:solidFill>
                <a:uFillTx/>
                <a:latin typeface="方正小标宋简体" panose="03000509000000000000" charset="-122"/>
                <a:ea typeface="方正小标宋简体" panose="03000509000000000000" charset="-122"/>
                <a:cs typeface="方正小标宋简体" panose="03000509000000000000" charset="-122"/>
              </a:rPr>
              <a:t>20</a:t>
            </a:r>
            <a:r>
              <a:rPr lang="zh-CN" altLang="en-US" sz="3600" b="1" spc="500">
                <a:solidFill>
                  <a:srgbClr val="F5AE3C"/>
                </a:solidFill>
                <a:uFillTx/>
                <a:latin typeface="方正小标宋简体" panose="03000509000000000000" charset="-122"/>
                <a:ea typeface="方正小标宋简体" panose="03000509000000000000" charset="-122"/>
                <a:cs typeface="方正小标宋简体" panose="03000509000000000000" charset="-122"/>
              </a:rPr>
              <a:t>日</a:t>
            </a:r>
            <a:endParaRPr lang="zh-CN" altLang="en-US" sz="3600" b="1" spc="500">
              <a:solidFill>
                <a:srgbClr val="F5AE3C"/>
              </a:solidFill>
              <a:uFillTx/>
              <a:latin typeface="方正小标宋简体" panose="03000509000000000000" charset="-122"/>
              <a:ea typeface="方正小标宋简体" panose="03000509000000000000" charset="-122"/>
              <a:cs typeface="方正小标宋简体" panose="03000509000000000000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3091815" y="4622800"/>
            <a:ext cx="6169660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3000">
                <a:latin typeface="方正小标宋简体" panose="03000509000000000000" charset="-122"/>
                <a:ea typeface="方正小标宋简体" panose="03000509000000000000" charset="-122"/>
              </a:rPr>
              <a:t>   </a:t>
            </a:r>
            <a:r>
              <a:rPr lang="en-US" altLang="zh-CN" sz="3600" b="1" spc="500">
                <a:solidFill>
                  <a:srgbClr val="F5AE3C"/>
                </a:solidFill>
                <a:uFillTx/>
                <a:latin typeface="方正小标宋简体" panose="03000509000000000000" charset="-122"/>
                <a:ea typeface="方正小标宋简体" panose="03000509000000000000" charset="-122"/>
                <a:cs typeface="方正小标宋简体" panose="03000509000000000000" charset="-122"/>
              </a:rPr>
              <a:t> 开封市退役军人事务局</a:t>
            </a:r>
            <a:endParaRPr lang="zh-CN" altLang="en-US" sz="3000">
              <a:solidFill>
                <a:srgbClr val="FFC000"/>
              </a:solidFill>
              <a:latin typeface="方正小标宋简体" panose="03000509000000000000" charset="-122"/>
              <a:ea typeface="方正小标宋简体" panose="03000509000000000000" charset="-122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矩形 3"/>
          <p:cNvSpPr/>
          <p:nvPr/>
        </p:nvSpPr>
        <p:spPr>
          <a:xfrm>
            <a:off x="561975" y="852805"/>
            <a:ext cx="11068050" cy="5184140"/>
          </a:xfrm>
          <a:prstGeom prst="rect">
            <a:avLst/>
          </a:prstGeom>
          <a:solidFill>
            <a:srgbClr val="FBDBAA"/>
          </a:solidFill>
          <a:ln w="28575" cap="flat" cmpd="sng" algn="ctr">
            <a:solidFill>
              <a:srgbClr val="E74208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none" lIns="91440" tIns="45720" rIns="91440" bIns="45720" numCol="1" anchor="ctr" anchorCtr="0" compatLnSpc="1"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09600" y="822325"/>
            <a:ext cx="10972800" cy="5195570"/>
          </a:xfrm>
        </p:spPr>
        <p:txBody>
          <a:bodyPr/>
          <a:p>
            <a:pPr marL="0" indent="0">
              <a:lnSpc>
                <a:spcPts val="3200"/>
              </a:lnSpc>
              <a:spcBef>
                <a:spcPts val="20"/>
              </a:spcBef>
              <a:spcAft>
                <a:spcPts val="0"/>
              </a:spcAft>
              <a:buNone/>
            </a:pPr>
            <a:r>
              <a:rPr lang="en-US" altLang="zh-CN" sz="2000" b="1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···</a:t>
            </a:r>
            <a:r>
              <a:rPr lang="zh-CN" altLang="en-US" sz="18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退役军人和其他优抚对象应在完成建档立卡后再申领优待证，未进行建档立卡的要先到乡镇(办事处)退役军人服务站完成个人信息建档立卡工作。</a:t>
            </a:r>
            <a:endParaRPr lang="zh-CN" altLang="en-US" sz="1800">
              <a:latin typeface="黑体" panose="02010609060101010101" charset="-122"/>
              <a:ea typeface="黑体" panose="02010609060101010101" charset="-122"/>
              <a:cs typeface="黑体" panose="02010609060101010101" charset="-122"/>
            </a:endParaRPr>
          </a:p>
          <a:p>
            <a:pPr marL="0" indent="0">
              <a:lnSpc>
                <a:spcPts val="3200"/>
              </a:lnSpc>
              <a:spcBef>
                <a:spcPts val="20"/>
              </a:spcBef>
              <a:spcAft>
                <a:spcPts val="0"/>
              </a:spcAft>
              <a:buNone/>
            </a:pPr>
            <a:r>
              <a:rPr lang="zh-CN" altLang="en-US" sz="18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一、</a:t>
            </a:r>
            <a:r>
              <a:rPr lang="zh-CN" altLang="en-US" sz="18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+mn-ea"/>
              </a:rPr>
              <a:t>建档立卡需要提供的材料。</a:t>
            </a:r>
            <a:endParaRPr lang="zh-CN" altLang="en-US" sz="1800">
              <a:latin typeface="黑体" panose="02010609060101010101" charset="-122"/>
              <a:ea typeface="黑体" panose="02010609060101010101" charset="-122"/>
              <a:cs typeface="黑体" panose="02010609060101010101" charset="-122"/>
              <a:sym typeface="+mn-ea"/>
            </a:endParaRPr>
          </a:p>
          <a:p>
            <a:pPr marL="0" indent="0">
              <a:lnSpc>
                <a:spcPts val="3200"/>
              </a:lnSpc>
              <a:spcBef>
                <a:spcPts val="20"/>
              </a:spcBef>
              <a:spcAft>
                <a:spcPts val="0"/>
              </a:spcAft>
              <a:buNone/>
            </a:pPr>
            <a:r>
              <a:rPr lang="zh-CN" altLang="en-US" sz="18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+mn-ea"/>
              </a:rPr>
              <a:t>1.身份证原件；</a:t>
            </a:r>
            <a:endParaRPr lang="zh-CN" altLang="en-US" sz="1800">
              <a:latin typeface="黑体" panose="02010609060101010101" charset="-122"/>
              <a:ea typeface="黑体" panose="02010609060101010101" charset="-122"/>
              <a:cs typeface="黑体" panose="02010609060101010101" charset="-122"/>
              <a:sym typeface="+mn-ea"/>
            </a:endParaRPr>
          </a:p>
          <a:p>
            <a:pPr marL="0" indent="0">
              <a:lnSpc>
                <a:spcPts val="3200"/>
              </a:lnSpc>
              <a:spcBef>
                <a:spcPts val="20"/>
              </a:spcBef>
              <a:spcAft>
                <a:spcPts val="0"/>
              </a:spcAft>
              <a:buNone/>
            </a:pPr>
            <a:r>
              <a:rPr lang="zh-CN" altLang="en-US" sz="18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+mn-ea"/>
              </a:rPr>
              <a:t>2.户口本原件；</a:t>
            </a:r>
            <a:endParaRPr lang="zh-CN" altLang="en-US" sz="1800">
              <a:latin typeface="黑体" panose="02010609060101010101" charset="-122"/>
              <a:ea typeface="黑体" panose="02010609060101010101" charset="-122"/>
              <a:cs typeface="黑体" panose="02010609060101010101" charset="-122"/>
              <a:sym typeface="+mn-ea"/>
            </a:endParaRPr>
          </a:p>
          <a:p>
            <a:pPr marL="0" indent="0">
              <a:lnSpc>
                <a:spcPts val="3200"/>
              </a:lnSpc>
              <a:spcBef>
                <a:spcPts val="20"/>
              </a:spcBef>
              <a:spcAft>
                <a:spcPts val="0"/>
              </a:spcAft>
              <a:buNone/>
            </a:pPr>
            <a:r>
              <a:rPr lang="zh-CN" altLang="en-US" sz="18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+mn-ea"/>
              </a:rPr>
              <a:t>3.退役军人身份证明材料，包括转业证、退伍证、军队离退休证、复员证等（①退役证件丢失的；②现用名与退役证件姓名不一致的；③退役证件照污损无法辨别姓名、入退伍时间和退役军人身份的；④退役证上记载的服役年限超出法定义务兵役年限的；⑤提供虚假证件的。出现上述五种情况的，需提供加盖档案保管部门印章的入退伍登记表复印件）；</a:t>
            </a:r>
            <a:endParaRPr lang="zh-CN" altLang="en-US" sz="1800">
              <a:latin typeface="黑体" panose="02010609060101010101" charset="-122"/>
              <a:ea typeface="黑体" panose="02010609060101010101" charset="-122"/>
              <a:cs typeface="黑体" panose="02010609060101010101" charset="-122"/>
              <a:sym typeface="+mn-ea"/>
            </a:endParaRPr>
          </a:p>
          <a:p>
            <a:pPr marL="0" indent="0">
              <a:lnSpc>
                <a:spcPts val="3200"/>
              </a:lnSpc>
              <a:spcBef>
                <a:spcPts val="20"/>
              </a:spcBef>
              <a:spcAft>
                <a:spcPts val="0"/>
              </a:spcAft>
              <a:buNone/>
            </a:pPr>
            <a:r>
              <a:rPr lang="zh-CN" altLang="en-US" sz="18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+mn-ea"/>
              </a:rPr>
              <a:t>4.残疾军人、伤残民兵民工、伤残人民警察、残疾消防救援人员、伤残预备役人员、因公伤残人员需提供残疾军人证、伤残民兵民工证、因战因公伤残人员证等身份证明材料；</a:t>
            </a:r>
            <a:endParaRPr lang="zh-CN" altLang="en-US" sz="1800">
              <a:latin typeface="黑体" panose="02010609060101010101" charset="-122"/>
              <a:ea typeface="黑体" panose="02010609060101010101" charset="-122"/>
              <a:cs typeface="黑体" panose="02010609060101010101" charset="-122"/>
              <a:sym typeface="+mn-ea"/>
            </a:endParaRPr>
          </a:p>
          <a:p>
            <a:pPr marL="0" indent="0">
              <a:lnSpc>
                <a:spcPts val="3200"/>
              </a:lnSpc>
              <a:spcBef>
                <a:spcPts val="20"/>
              </a:spcBef>
              <a:spcAft>
                <a:spcPts val="0"/>
              </a:spcAft>
              <a:buNone/>
            </a:pPr>
            <a:endParaRPr lang="zh-CN" altLang="en-US" sz="1800">
              <a:latin typeface="黑体" panose="02010609060101010101" charset="-122"/>
              <a:ea typeface="黑体" panose="02010609060101010101" charset="-122"/>
              <a:cs typeface="黑体" panose="02010609060101010101" charset="-122"/>
            </a:endParaRPr>
          </a:p>
          <a:p>
            <a:pPr marL="0" indent="0">
              <a:lnSpc>
                <a:spcPts val="3200"/>
              </a:lnSpc>
              <a:spcBef>
                <a:spcPts val="20"/>
              </a:spcBef>
              <a:spcAft>
                <a:spcPts val="0"/>
              </a:spcAft>
              <a:buNone/>
            </a:pPr>
            <a:endParaRPr lang="zh-CN" altLang="en-US" sz="1800">
              <a:latin typeface="黑体" panose="02010609060101010101" charset="-122"/>
              <a:ea typeface="黑体" panose="02010609060101010101" charset="-122"/>
              <a:cs typeface="黑体" panose="02010609060101010101" charset="-122"/>
            </a:endParaRPr>
          </a:p>
          <a:p>
            <a:pPr marL="0" indent="0">
              <a:lnSpc>
                <a:spcPts val="3200"/>
              </a:lnSpc>
              <a:spcBef>
                <a:spcPts val="20"/>
              </a:spcBef>
              <a:spcAft>
                <a:spcPts val="0"/>
              </a:spcAft>
              <a:buNone/>
            </a:pPr>
            <a:endParaRPr lang="zh-CN" altLang="en-US" sz="1800">
              <a:latin typeface="黑体" panose="02010609060101010101" charset="-122"/>
              <a:ea typeface="黑体" panose="02010609060101010101" charset="-122"/>
              <a:cs typeface="黑体" panose="02010609060101010101" charset="-122"/>
            </a:endParaRPr>
          </a:p>
          <a:p>
            <a:pPr marL="0" indent="0">
              <a:lnSpc>
                <a:spcPct val="150000"/>
              </a:lnSpc>
              <a:buNone/>
            </a:pPr>
            <a:endParaRPr lang="zh-CN" altLang="en-US" sz="1800">
              <a:latin typeface="黑体" panose="02010609060101010101" charset="-122"/>
              <a:ea typeface="黑体" panose="02010609060101010101" charset="-122"/>
              <a:cs typeface="黑体" panose="02010609060101010101" charset="-122"/>
            </a:endParaRPr>
          </a:p>
          <a:p>
            <a:pPr marL="0" indent="457200" algn="l">
              <a:lnSpc>
                <a:spcPct val="150000"/>
              </a:lnSpc>
              <a:spcBef>
                <a:spcPts val="0"/>
              </a:spcBef>
              <a:buClrTx/>
              <a:buSzTx/>
              <a:buFontTx/>
              <a:buNone/>
              <a:extLst>
                <a:ext uri="{35155182-B16C-46BC-9424-99874614C6A1}">
                  <wpsdc:indentchars xmlns:wpsdc="http://www.wps.cn/officeDocument/2017/drawingmlCustomData" val="200" checksum="59296752"/>
                </a:ext>
              </a:extLst>
            </a:pPr>
            <a:endParaRPr lang="zh-CN" altLang="en-US" sz="1800">
              <a:latin typeface="黑体" panose="02010609060101010101" charset="-122"/>
              <a:ea typeface="黑体" panose="02010609060101010101" charset="-122"/>
              <a:cs typeface="黑体" panose="02010609060101010101" charset="-122"/>
            </a:endParaRPr>
          </a:p>
        </p:txBody>
      </p:sp>
      <p:sp>
        <p:nvSpPr>
          <p:cNvPr id="5" name="标题 1"/>
          <p:cNvSpPr>
            <a:spLocks noGrp="1"/>
          </p:cNvSpPr>
          <p:nvPr/>
        </p:nvSpPr>
        <p:spPr>
          <a:xfrm>
            <a:off x="609600" y="-45720"/>
            <a:ext cx="10972800" cy="898525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sz="3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/>
            <a:r>
              <a:rPr lang="zh-CN" altLang="en-US" sz="4800">
                <a:solidFill>
                  <a:srgbClr val="F5AE3C"/>
                </a:solidFill>
                <a:latin typeface="黑体" panose="02010609060101010101" charset="-122"/>
                <a:ea typeface="黑体" panose="02010609060101010101" charset="-122"/>
              </a:rPr>
              <a:t>申请所需材料</a:t>
            </a:r>
            <a:endParaRPr lang="zh-CN" altLang="en-US" sz="4800">
              <a:solidFill>
                <a:srgbClr val="F5AE3C"/>
              </a:solidFill>
              <a:latin typeface="黑体" panose="02010609060101010101" charset="-122"/>
              <a:ea typeface="黑体" panose="02010609060101010101" charset="-122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4" name="矩形 3"/>
          <p:cNvSpPr/>
          <p:nvPr/>
        </p:nvSpPr>
        <p:spPr>
          <a:xfrm>
            <a:off x="561975" y="634365"/>
            <a:ext cx="11068050" cy="5402580"/>
          </a:xfrm>
          <a:prstGeom prst="rect">
            <a:avLst/>
          </a:prstGeom>
          <a:solidFill>
            <a:srgbClr val="FBDBAA"/>
          </a:solidFill>
          <a:ln w="28575" cap="flat" cmpd="sng" algn="ctr">
            <a:solidFill>
              <a:srgbClr val="E74208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none" lIns="91440" tIns="45720" rIns="91440" bIns="45720" numCol="1" anchor="ctr" anchorCtr="0" compatLnSpc="1"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5" name="内容占位符 2"/>
          <p:cNvSpPr>
            <a:spLocks noGrp="1"/>
          </p:cNvSpPr>
          <p:nvPr/>
        </p:nvSpPr>
        <p:spPr>
          <a:xfrm>
            <a:off x="593090" y="882650"/>
            <a:ext cx="10972800" cy="438658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buNone/>
            </a:pPr>
            <a:endParaRPr lang="zh-CN" altLang="en-US" sz="1800">
              <a:latin typeface="黑体" panose="02010609060101010101" charset="-122"/>
              <a:ea typeface="黑体" panose="02010609060101010101" charset="-122"/>
              <a:cs typeface="黑体" panose="02010609060101010101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612775" y="716915"/>
            <a:ext cx="10965180" cy="996061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0" indent="0">
              <a:lnSpc>
                <a:spcPts val="3200"/>
              </a:lnSpc>
              <a:spcBef>
                <a:spcPts val="20"/>
              </a:spcBef>
              <a:spcAft>
                <a:spcPts val="0"/>
              </a:spcAft>
              <a:buNone/>
            </a:pPr>
            <a:r>
              <a:rPr lang="zh-CN" altLang="en-US" sz="20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+mn-ea"/>
              </a:rPr>
              <a:t>5.“三属”人员需提供相关身份证明材料，持证人需提供烈士证明书、因公牺牲军人证明书、病故军人证明书等相关证件，非持证人还需提供亲属关系证明，包括但不限于户口本、结婚证、出生证明等；</a:t>
            </a:r>
            <a:endParaRPr lang="zh-CN" altLang="en-US" sz="2000">
              <a:latin typeface="黑体" panose="02010609060101010101" charset="-122"/>
              <a:ea typeface="黑体" panose="02010609060101010101" charset="-122"/>
              <a:cs typeface="黑体" panose="02010609060101010101" charset="-122"/>
              <a:sym typeface="+mn-ea"/>
            </a:endParaRPr>
          </a:p>
          <a:p>
            <a:pPr marL="0" indent="0">
              <a:lnSpc>
                <a:spcPts val="3200"/>
              </a:lnSpc>
              <a:spcBef>
                <a:spcPts val="20"/>
              </a:spcBef>
              <a:spcAft>
                <a:spcPts val="0"/>
              </a:spcAft>
              <a:buNone/>
            </a:pPr>
            <a:r>
              <a:rPr lang="zh-CN" altLang="en-US" sz="20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+mn-ea"/>
              </a:rPr>
              <a:t>6.立功受奖人员需提供立功受奖材料或证明；</a:t>
            </a:r>
            <a:endParaRPr lang="zh-CN" altLang="en-US" sz="2000">
              <a:latin typeface="黑体" panose="02010609060101010101" charset="-122"/>
              <a:ea typeface="黑体" panose="02010609060101010101" charset="-122"/>
              <a:cs typeface="黑体" panose="02010609060101010101" charset="-122"/>
              <a:sym typeface="+mn-ea"/>
            </a:endParaRPr>
          </a:p>
          <a:p>
            <a:pPr marL="0" indent="0">
              <a:lnSpc>
                <a:spcPts val="3200"/>
              </a:lnSpc>
              <a:spcBef>
                <a:spcPts val="20"/>
              </a:spcBef>
              <a:spcAft>
                <a:spcPts val="0"/>
              </a:spcAft>
              <a:buNone/>
            </a:pPr>
            <a:r>
              <a:rPr lang="zh-CN" altLang="en-US" sz="20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+mn-ea"/>
              </a:rPr>
              <a:t>7.帮扶援助对象需提供低保证、特困证等证明；</a:t>
            </a:r>
            <a:endParaRPr lang="zh-CN" altLang="en-US" sz="2000">
              <a:latin typeface="黑体" panose="02010609060101010101" charset="-122"/>
              <a:ea typeface="黑体" panose="02010609060101010101" charset="-122"/>
              <a:cs typeface="黑体" panose="02010609060101010101" charset="-122"/>
              <a:sym typeface="+mn-ea"/>
            </a:endParaRPr>
          </a:p>
          <a:p>
            <a:pPr marL="0" indent="0">
              <a:lnSpc>
                <a:spcPts val="3200"/>
              </a:lnSpc>
              <a:spcBef>
                <a:spcPts val="20"/>
              </a:spcBef>
              <a:spcAft>
                <a:spcPts val="0"/>
              </a:spcAft>
              <a:buNone/>
            </a:pPr>
            <a:r>
              <a:rPr lang="zh-CN" altLang="en-US" sz="20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+mn-ea"/>
              </a:rPr>
              <a:t>8.其他所需材料或证明。</a:t>
            </a:r>
            <a:endParaRPr lang="zh-CN" altLang="en-US" sz="2000">
              <a:latin typeface="黑体" panose="02010609060101010101" charset="-122"/>
              <a:ea typeface="黑体" panose="02010609060101010101" charset="-122"/>
              <a:cs typeface="黑体" panose="02010609060101010101" charset="-122"/>
              <a:sym typeface="+mn-ea"/>
            </a:endParaRPr>
          </a:p>
          <a:p>
            <a:pPr marL="0" indent="0">
              <a:lnSpc>
                <a:spcPts val="3200"/>
              </a:lnSpc>
              <a:spcBef>
                <a:spcPts val="20"/>
              </a:spcBef>
              <a:spcAft>
                <a:spcPts val="0"/>
              </a:spcAft>
              <a:buNone/>
            </a:pPr>
            <a:r>
              <a:rPr lang="zh-CN" altLang="en-US" sz="20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+mn-ea"/>
              </a:rPr>
              <a:t>二、建档立卡信息完善的申请人：</a:t>
            </a:r>
            <a:endParaRPr lang="zh-CN" altLang="en-US" sz="2000">
              <a:latin typeface="黑体" panose="02010609060101010101" charset="-122"/>
              <a:ea typeface="黑体" panose="02010609060101010101" charset="-122"/>
              <a:cs typeface="黑体" panose="02010609060101010101" charset="-122"/>
            </a:endParaRPr>
          </a:p>
          <a:p>
            <a:pPr marL="0" indent="0">
              <a:lnSpc>
                <a:spcPts val="3200"/>
              </a:lnSpc>
              <a:spcBef>
                <a:spcPts val="20"/>
              </a:spcBef>
              <a:spcAft>
                <a:spcPts val="0"/>
              </a:spcAft>
              <a:buNone/>
            </a:pPr>
            <a:r>
              <a:rPr lang="zh-CN" altLang="en-US" sz="20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+mn-ea"/>
              </a:rPr>
              <a:t>（一）本人申请需提供的材料。</a:t>
            </a:r>
            <a:endParaRPr lang="zh-CN" altLang="en-US" sz="2000">
              <a:latin typeface="黑体" panose="02010609060101010101" charset="-122"/>
              <a:ea typeface="黑体" panose="02010609060101010101" charset="-122"/>
              <a:cs typeface="黑体" panose="02010609060101010101" charset="-122"/>
            </a:endParaRPr>
          </a:p>
          <a:p>
            <a:pPr marL="0" indent="0">
              <a:lnSpc>
                <a:spcPts val="3200"/>
              </a:lnSpc>
              <a:spcBef>
                <a:spcPts val="20"/>
              </a:spcBef>
              <a:spcAft>
                <a:spcPts val="0"/>
              </a:spcAft>
              <a:buNone/>
            </a:pPr>
            <a:r>
              <a:rPr lang="en-US" altLang="zh-CN" sz="20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+mn-ea"/>
              </a:rPr>
              <a:t>1.</a:t>
            </a:r>
            <a:r>
              <a:rPr lang="zh-CN" altLang="en-US" sz="20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+mn-ea"/>
              </a:rPr>
              <a:t>身份证；</a:t>
            </a:r>
            <a:endParaRPr lang="zh-CN" altLang="en-US" sz="2000">
              <a:latin typeface="黑体" panose="02010609060101010101" charset="-122"/>
              <a:ea typeface="黑体" panose="02010609060101010101" charset="-122"/>
              <a:cs typeface="黑体" panose="02010609060101010101" charset="-122"/>
            </a:endParaRPr>
          </a:p>
          <a:p>
            <a:pPr marL="0" indent="0">
              <a:lnSpc>
                <a:spcPts val="3200"/>
              </a:lnSpc>
              <a:spcBef>
                <a:spcPts val="20"/>
              </a:spcBef>
              <a:spcAft>
                <a:spcPts val="0"/>
              </a:spcAft>
              <a:buNone/>
            </a:pPr>
            <a:r>
              <a:rPr lang="en-US" altLang="zh-CN" sz="20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+mn-ea"/>
              </a:rPr>
              <a:t>2.</a:t>
            </a:r>
            <a:r>
              <a:rPr lang="zh-CN" altLang="en-US" sz="20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+mn-ea"/>
              </a:rPr>
              <a:t>近期一寸白底彩色免冠电子证件照片（规格为352像素宽*440像素高，JPEG格式，分辨率300DPI，大小为20K-50K）。</a:t>
            </a:r>
            <a:endParaRPr lang="zh-CN" altLang="en-US" sz="2000">
              <a:latin typeface="黑体" panose="02010609060101010101" charset="-122"/>
              <a:ea typeface="黑体" panose="02010609060101010101" charset="-122"/>
              <a:cs typeface="黑体" panose="02010609060101010101" charset="-122"/>
            </a:endParaRPr>
          </a:p>
          <a:p>
            <a:pPr marL="0" indent="0">
              <a:lnSpc>
                <a:spcPts val="3200"/>
              </a:lnSpc>
              <a:spcBef>
                <a:spcPts val="20"/>
              </a:spcBef>
              <a:spcAft>
                <a:spcPts val="0"/>
              </a:spcAft>
              <a:buNone/>
            </a:pPr>
            <a:endParaRPr lang="zh-CN" altLang="en-US" sz="2000">
              <a:latin typeface="黑体" panose="02010609060101010101" charset="-122"/>
              <a:ea typeface="黑体" panose="02010609060101010101" charset="-122"/>
              <a:cs typeface="黑体" panose="02010609060101010101" charset="-122"/>
            </a:endParaRPr>
          </a:p>
          <a:p>
            <a:endParaRPr lang="en-US" altLang="zh-CN" sz="2000">
              <a:latin typeface="黑体" panose="02010609060101010101" charset="-122"/>
              <a:ea typeface="黑体" panose="02010609060101010101" charset="-122"/>
              <a:cs typeface="黑体" panose="02010609060101010101" charset="-122"/>
            </a:endParaRPr>
          </a:p>
          <a:p>
            <a:endParaRPr lang="en-US" altLang="zh-CN" sz="2000">
              <a:latin typeface="黑体" panose="02010609060101010101" charset="-122"/>
              <a:ea typeface="黑体" panose="02010609060101010101" charset="-122"/>
              <a:cs typeface="黑体" panose="02010609060101010101" charset="-122"/>
            </a:endParaRPr>
          </a:p>
          <a:p>
            <a:endParaRPr lang="en-US" altLang="zh-CN" sz="2000">
              <a:latin typeface="黑体" panose="02010609060101010101" charset="-122"/>
              <a:ea typeface="黑体" panose="02010609060101010101" charset="-122"/>
              <a:cs typeface="黑体" panose="02010609060101010101" charset="-122"/>
            </a:endParaRPr>
          </a:p>
          <a:p>
            <a:endParaRPr lang="en-US" altLang="zh-CN" sz="2000">
              <a:latin typeface="黑体" panose="02010609060101010101" charset="-122"/>
              <a:ea typeface="黑体" panose="02010609060101010101" charset="-122"/>
              <a:cs typeface="黑体" panose="02010609060101010101" charset="-122"/>
            </a:endParaRPr>
          </a:p>
          <a:p>
            <a:endParaRPr lang="en-US" altLang="zh-CN" sz="2000">
              <a:latin typeface="黑体" panose="02010609060101010101" charset="-122"/>
              <a:ea typeface="黑体" panose="02010609060101010101" charset="-122"/>
              <a:cs typeface="黑体" panose="02010609060101010101" charset="-122"/>
            </a:endParaRPr>
          </a:p>
          <a:p>
            <a:endParaRPr lang="en-US" altLang="zh-CN" sz="2000">
              <a:latin typeface="黑体" panose="02010609060101010101" charset="-122"/>
              <a:ea typeface="黑体" panose="02010609060101010101" charset="-122"/>
              <a:cs typeface="黑体" panose="02010609060101010101" charset="-122"/>
            </a:endParaRPr>
          </a:p>
          <a:p>
            <a:endParaRPr lang="en-US" altLang="zh-CN" sz="2000">
              <a:latin typeface="黑体" panose="02010609060101010101" charset="-122"/>
              <a:ea typeface="黑体" panose="02010609060101010101" charset="-122"/>
              <a:cs typeface="黑体" panose="02010609060101010101" charset="-122"/>
            </a:endParaRPr>
          </a:p>
          <a:p>
            <a:endParaRPr lang="en-US" altLang="zh-CN" sz="2000">
              <a:latin typeface="黑体" panose="02010609060101010101" charset="-122"/>
              <a:ea typeface="黑体" panose="02010609060101010101" charset="-122"/>
              <a:cs typeface="黑体" panose="02010609060101010101" charset="-122"/>
            </a:endParaRPr>
          </a:p>
          <a:p>
            <a:endParaRPr lang="en-US" altLang="zh-CN" sz="2000">
              <a:latin typeface="黑体" panose="02010609060101010101" charset="-122"/>
              <a:ea typeface="黑体" panose="02010609060101010101" charset="-122"/>
              <a:cs typeface="黑体" panose="02010609060101010101" charset="-122"/>
            </a:endParaRPr>
          </a:p>
          <a:p>
            <a:endParaRPr lang="en-US" altLang="zh-CN" sz="2000">
              <a:latin typeface="黑体" panose="02010609060101010101" charset="-122"/>
              <a:ea typeface="黑体" panose="02010609060101010101" charset="-122"/>
              <a:cs typeface="黑体" panose="02010609060101010101" charset="-122"/>
            </a:endParaRPr>
          </a:p>
          <a:p>
            <a:endParaRPr lang="en-US" altLang="zh-CN" sz="2000">
              <a:latin typeface="黑体" panose="02010609060101010101" charset="-122"/>
              <a:ea typeface="黑体" panose="02010609060101010101" charset="-122"/>
              <a:cs typeface="黑体" panose="02010609060101010101" charset="-122"/>
            </a:endParaRPr>
          </a:p>
          <a:p>
            <a:endParaRPr lang="en-US" altLang="zh-CN" sz="2000">
              <a:latin typeface="黑体" panose="02010609060101010101" charset="-122"/>
              <a:ea typeface="黑体" panose="02010609060101010101" charset="-122"/>
              <a:cs typeface="黑体" panose="02010609060101010101" charset="-122"/>
            </a:endParaRPr>
          </a:p>
          <a:p>
            <a:endParaRPr lang="en-US" altLang="zh-CN" sz="2000">
              <a:latin typeface="黑体" panose="02010609060101010101" charset="-122"/>
              <a:ea typeface="黑体" panose="02010609060101010101" charset="-122"/>
              <a:cs typeface="黑体" panose="02010609060101010101" charset="-122"/>
            </a:endParaRPr>
          </a:p>
          <a:p>
            <a:endParaRPr lang="en-US" altLang="zh-CN" sz="2000">
              <a:latin typeface="黑体" panose="02010609060101010101" charset="-122"/>
              <a:ea typeface="黑体" panose="02010609060101010101" charset="-122"/>
              <a:cs typeface="黑体" panose="02010609060101010101" charset="-122"/>
            </a:endParaRPr>
          </a:p>
          <a:p>
            <a:endParaRPr lang="zh-CN" altLang="en-US" sz="2000">
              <a:latin typeface="黑体" panose="02010609060101010101" charset="-122"/>
              <a:ea typeface="黑体" panose="02010609060101010101" charset="-122"/>
              <a:cs typeface="黑体" panose="02010609060101010101" charset="-122"/>
              <a:sym typeface="+mn-ea"/>
            </a:endParaRPr>
          </a:p>
          <a:p>
            <a:endParaRPr lang="zh-CN" altLang="en-US" sz="2000">
              <a:latin typeface="黑体" panose="02010609060101010101" charset="-122"/>
              <a:ea typeface="黑体" panose="02010609060101010101" charset="-122"/>
              <a:cs typeface="黑体" panose="02010609060101010101" charset="-122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4" name="矩形 3"/>
          <p:cNvSpPr/>
          <p:nvPr/>
        </p:nvSpPr>
        <p:spPr>
          <a:xfrm>
            <a:off x="561975" y="634365"/>
            <a:ext cx="11068050" cy="5402580"/>
          </a:xfrm>
          <a:prstGeom prst="rect">
            <a:avLst/>
          </a:prstGeom>
          <a:solidFill>
            <a:srgbClr val="FBDBAA"/>
          </a:solidFill>
          <a:ln w="28575" cap="flat" cmpd="sng" algn="ctr">
            <a:solidFill>
              <a:srgbClr val="E74208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none" lIns="91440" tIns="45720" rIns="91440" bIns="45720" numCol="1" anchor="ctr" anchorCtr="0" compatLnSpc="1"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5" name="内容占位符 2"/>
          <p:cNvSpPr>
            <a:spLocks noGrp="1"/>
          </p:cNvSpPr>
          <p:nvPr/>
        </p:nvSpPr>
        <p:spPr>
          <a:xfrm>
            <a:off x="593090" y="882650"/>
            <a:ext cx="10972800" cy="438658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buNone/>
            </a:pPr>
            <a:endParaRPr lang="zh-CN" altLang="en-US" sz="1800">
              <a:latin typeface="黑体" panose="02010609060101010101" charset="-122"/>
              <a:ea typeface="黑体" panose="02010609060101010101" charset="-122"/>
              <a:cs typeface="黑体" panose="02010609060101010101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612775" y="568325"/>
            <a:ext cx="10965180" cy="1047115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0" indent="0">
              <a:lnSpc>
                <a:spcPts val="3200"/>
              </a:lnSpc>
              <a:spcBef>
                <a:spcPts val="20"/>
              </a:spcBef>
              <a:spcAft>
                <a:spcPts val="0"/>
              </a:spcAft>
              <a:buNone/>
            </a:pPr>
            <a:r>
              <a:rPr lang="zh-CN" altLang="en-US" sz="20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+mn-ea"/>
              </a:rPr>
              <a:t>（二）委托他人申请需提供的材料。</a:t>
            </a:r>
            <a:endParaRPr lang="zh-CN" altLang="en-US" sz="2000">
              <a:latin typeface="黑体" panose="02010609060101010101" charset="-122"/>
              <a:ea typeface="黑体" panose="02010609060101010101" charset="-122"/>
              <a:cs typeface="黑体" panose="02010609060101010101" charset="-122"/>
            </a:endParaRPr>
          </a:p>
          <a:p>
            <a:pPr marL="0" indent="0">
              <a:lnSpc>
                <a:spcPts val="3200"/>
              </a:lnSpc>
              <a:spcBef>
                <a:spcPts val="20"/>
              </a:spcBef>
              <a:spcAft>
                <a:spcPts val="0"/>
              </a:spcAft>
              <a:buNone/>
            </a:pPr>
            <a:r>
              <a:rPr lang="zh-CN" altLang="en-US" sz="20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+mn-ea"/>
              </a:rPr>
              <a:t>申请人身份证、照片、受托人的身份证及书面委托书原件。</a:t>
            </a:r>
            <a:endParaRPr lang="zh-CN" altLang="en-US" sz="2000">
              <a:latin typeface="黑体" panose="02010609060101010101" charset="-122"/>
              <a:ea typeface="黑体" panose="02010609060101010101" charset="-122"/>
              <a:cs typeface="黑体" panose="02010609060101010101" charset="-122"/>
            </a:endParaRPr>
          </a:p>
          <a:p>
            <a:pPr marL="0" indent="0">
              <a:lnSpc>
                <a:spcPts val="3200"/>
              </a:lnSpc>
              <a:spcBef>
                <a:spcPts val="20"/>
              </a:spcBef>
              <a:spcAft>
                <a:spcPts val="0"/>
              </a:spcAft>
              <a:buNone/>
            </a:pPr>
            <a:r>
              <a:rPr lang="zh-CN" altLang="en-US" sz="20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+mn-ea"/>
              </a:rPr>
              <a:t>书面委托书应写明委托人姓名及身份证号码、委托原因、委托事项、委托人和受托人关系、受托人姓名及身份证号码等情况，并由委托人亲笔签名。书面委托书由受理申请的乡镇（街道）退役军人服务站留存，并拍照上传至系统。</a:t>
            </a:r>
            <a:endParaRPr lang="zh-CN" altLang="en-US" sz="2000">
              <a:latin typeface="黑体" panose="02010609060101010101" charset="-122"/>
              <a:ea typeface="黑体" panose="02010609060101010101" charset="-122"/>
              <a:cs typeface="黑体" panose="02010609060101010101" charset="-122"/>
            </a:endParaRPr>
          </a:p>
          <a:p>
            <a:pPr marL="0" indent="0">
              <a:lnSpc>
                <a:spcPts val="3200"/>
              </a:lnSpc>
              <a:spcBef>
                <a:spcPts val="20"/>
              </a:spcBef>
              <a:spcAft>
                <a:spcPts val="0"/>
              </a:spcAft>
              <a:buNone/>
            </a:pPr>
            <a:r>
              <a:rPr lang="zh-CN" altLang="en-US" sz="20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+mn-ea"/>
              </a:rPr>
              <a:t>（三）监护人代为申请需提供的材料。</a:t>
            </a:r>
            <a:endParaRPr lang="zh-CN" altLang="en-US" sz="2000">
              <a:latin typeface="黑体" panose="02010609060101010101" charset="-122"/>
              <a:ea typeface="黑体" panose="02010609060101010101" charset="-122"/>
              <a:cs typeface="黑体" panose="02010609060101010101" charset="-122"/>
            </a:endParaRPr>
          </a:p>
          <a:p>
            <a:pPr marL="0" indent="0">
              <a:lnSpc>
                <a:spcPts val="3200"/>
              </a:lnSpc>
              <a:spcBef>
                <a:spcPts val="20"/>
              </a:spcBef>
              <a:spcAft>
                <a:spcPts val="0"/>
              </a:spcAft>
              <a:buNone/>
            </a:pPr>
            <a:r>
              <a:rPr lang="en-US" altLang="zh-CN" sz="20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+mn-ea"/>
              </a:rPr>
              <a:t>1.</a:t>
            </a:r>
            <a:r>
              <a:rPr lang="zh-CN" altLang="en-US" sz="20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+mn-ea"/>
              </a:rPr>
              <a:t>申请人身份证、照片；</a:t>
            </a:r>
            <a:endParaRPr lang="zh-CN" altLang="en-US" sz="2000">
              <a:latin typeface="黑体" panose="02010609060101010101" charset="-122"/>
              <a:ea typeface="黑体" panose="02010609060101010101" charset="-122"/>
              <a:cs typeface="黑体" panose="02010609060101010101" charset="-122"/>
            </a:endParaRPr>
          </a:p>
          <a:p>
            <a:pPr marL="0" indent="0">
              <a:lnSpc>
                <a:spcPts val="3200"/>
              </a:lnSpc>
              <a:spcBef>
                <a:spcPts val="20"/>
              </a:spcBef>
              <a:spcAft>
                <a:spcPts val="0"/>
              </a:spcAft>
              <a:buNone/>
            </a:pPr>
            <a:r>
              <a:rPr lang="en-US" altLang="zh-CN" sz="20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+mn-ea"/>
              </a:rPr>
              <a:t>2.</a:t>
            </a:r>
            <a:r>
              <a:rPr lang="zh-CN" altLang="en-US" sz="20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+mn-ea"/>
              </a:rPr>
              <a:t>监护人身份证及监护证明，包括但不限于：户口簿、监护关系公证书、出生医学证明，或者被监护人所在单位、居住地的村（社区）居委会或者人民法院指定监护人的证明材料。</a:t>
            </a:r>
            <a:endParaRPr lang="zh-CN" altLang="en-US" sz="2000">
              <a:latin typeface="黑体" panose="02010609060101010101" charset="-122"/>
              <a:ea typeface="黑体" panose="02010609060101010101" charset="-122"/>
              <a:cs typeface="黑体" panose="02010609060101010101" charset="-122"/>
            </a:endParaRPr>
          </a:p>
          <a:p>
            <a:pPr marL="0" indent="0">
              <a:lnSpc>
                <a:spcPts val="3200"/>
              </a:lnSpc>
              <a:spcBef>
                <a:spcPts val="20"/>
              </a:spcBef>
              <a:spcAft>
                <a:spcPts val="0"/>
              </a:spcAft>
              <a:buNone/>
            </a:pPr>
            <a:r>
              <a:rPr lang="zh-CN" altLang="en-US" sz="20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+mn-ea"/>
              </a:rPr>
              <a:t>（四）向常住地所在地市申请需提供的材料。</a:t>
            </a:r>
            <a:endParaRPr lang="zh-CN" altLang="en-US" sz="2000">
              <a:latin typeface="黑体" panose="02010609060101010101" charset="-122"/>
              <a:ea typeface="黑体" panose="02010609060101010101" charset="-122"/>
              <a:cs typeface="黑体" panose="02010609060101010101" charset="-122"/>
            </a:endParaRPr>
          </a:p>
          <a:p>
            <a:pPr marL="0" indent="0">
              <a:lnSpc>
                <a:spcPts val="3200"/>
              </a:lnSpc>
              <a:spcBef>
                <a:spcPts val="20"/>
              </a:spcBef>
              <a:spcAft>
                <a:spcPts val="0"/>
              </a:spcAft>
              <a:buNone/>
            </a:pPr>
            <a:r>
              <a:rPr lang="zh-CN" altLang="en-US" sz="20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+mn-ea"/>
              </a:rPr>
              <a:t>除提交上述有关材料外，还需提供所申请地市要求提供的其他相关材料。</a:t>
            </a:r>
            <a:endParaRPr lang="zh-CN" altLang="en-US" sz="2000">
              <a:latin typeface="黑体" panose="02010609060101010101" charset="-122"/>
              <a:ea typeface="黑体" panose="02010609060101010101" charset="-122"/>
              <a:cs typeface="黑体" panose="02010609060101010101" charset="-122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zh-CN" altLang="en-US" sz="2000" b="1">
                <a:solidFill>
                  <a:srgbClr val="C00000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+mn-ea"/>
              </a:rPr>
              <a:t>注：已建档立卡的优待证申领对象，如信息有误或材料不完善，需根据建档立卡系统提示信息携带相关证明材料。</a:t>
            </a:r>
            <a:endParaRPr lang="zh-CN" altLang="en-US" sz="2000">
              <a:latin typeface="黑体" panose="02010609060101010101" charset="-122"/>
              <a:ea typeface="黑体" panose="02010609060101010101" charset="-122"/>
              <a:cs typeface="黑体" panose="02010609060101010101" charset="-122"/>
            </a:endParaRPr>
          </a:p>
          <a:p>
            <a:endParaRPr lang="en-US" altLang="zh-CN" sz="2000">
              <a:latin typeface="黑体" panose="02010609060101010101" charset="-122"/>
              <a:ea typeface="黑体" panose="02010609060101010101" charset="-122"/>
              <a:cs typeface="黑体" panose="02010609060101010101" charset="-122"/>
            </a:endParaRPr>
          </a:p>
          <a:p>
            <a:endParaRPr lang="en-US" altLang="zh-CN" sz="2000">
              <a:latin typeface="黑体" panose="02010609060101010101" charset="-122"/>
              <a:ea typeface="黑体" panose="02010609060101010101" charset="-122"/>
              <a:cs typeface="黑体" panose="02010609060101010101" charset="-122"/>
            </a:endParaRPr>
          </a:p>
          <a:p>
            <a:endParaRPr lang="en-US" altLang="zh-CN" sz="2000">
              <a:latin typeface="黑体" panose="02010609060101010101" charset="-122"/>
              <a:ea typeface="黑体" panose="02010609060101010101" charset="-122"/>
              <a:cs typeface="黑体" panose="02010609060101010101" charset="-122"/>
            </a:endParaRPr>
          </a:p>
          <a:p>
            <a:endParaRPr lang="en-US" altLang="zh-CN" sz="2000">
              <a:latin typeface="黑体" panose="02010609060101010101" charset="-122"/>
              <a:ea typeface="黑体" panose="02010609060101010101" charset="-122"/>
              <a:cs typeface="黑体" panose="02010609060101010101" charset="-122"/>
            </a:endParaRPr>
          </a:p>
          <a:p>
            <a:endParaRPr lang="en-US" altLang="zh-CN" sz="2000">
              <a:latin typeface="黑体" panose="02010609060101010101" charset="-122"/>
              <a:ea typeface="黑体" panose="02010609060101010101" charset="-122"/>
              <a:cs typeface="黑体" panose="02010609060101010101" charset="-122"/>
            </a:endParaRPr>
          </a:p>
          <a:p>
            <a:endParaRPr lang="en-US" altLang="zh-CN" sz="2000">
              <a:latin typeface="黑体" panose="02010609060101010101" charset="-122"/>
              <a:ea typeface="黑体" panose="02010609060101010101" charset="-122"/>
              <a:cs typeface="黑体" panose="02010609060101010101" charset="-122"/>
            </a:endParaRPr>
          </a:p>
          <a:p>
            <a:endParaRPr lang="en-US" altLang="zh-CN" sz="2000">
              <a:latin typeface="黑体" panose="02010609060101010101" charset="-122"/>
              <a:ea typeface="黑体" panose="02010609060101010101" charset="-122"/>
              <a:cs typeface="黑体" panose="02010609060101010101" charset="-122"/>
            </a:endParaRPr>
          </a:p>
          <a:p>
            <a:endParaRPr lang="en-US" altLang="zh-CN" sz="2000">
              <a:latin typeface="黑体" panose="02010609060101010101" charset="-122"/>
              <a:ea typeface="黑体" panose="02010609060101010101" charset="-122"/>
              <a:cs typeface="黑体" panose="02010609060101010101" charset="-122"/>
            </a:endParaRPr>
          </a:p>
          <a:p>
            <a:endParaRPr lang="en-US" altLang="zh-CN" sz="2000">
              <a:latin typeface="黑体" panose="02010609060101010101" charset="-122"/>
              <a:ea typeface="黑体" panose="02010609060101010101" charset="-122"/>
              <a:cs typeface="黑体" panose="02010609060101010101" charset="-122"/>
            </a:endParaRPr>
          </a:p>
          <a:p>
            <a:endParaRPr lang="en-US" altLang="zh-CN" sz="2000">
              <a:latin typeface="黑体" panose="02010609060101010101" charset="-122"/>
              <a:ea typeface="黑体" panose="02010609060101010101" charset="-122"/>
              <a:cs typeface="黑体" panose="02010609060101010101" charset="-122"/>
            </a:endParaRPr>
          </a:p>
          <a:p>
            <a:endParaRPr lang="en-US" altLang="zh-CN" sz="2000">
              <a:latin typeface="黑体" panose="02010609060101010101" charset="-122"/>
              <a:ea typeface="黑体" panose="02010609060101010101" charset="-122"/>
              <a:cs typeface="黑体" panose="02010609060101010101" charset="-122"/>
            </a:endParaRPr>
          </a:p>
          <a:p>
            <a:endParaRPr lang="en-US" altLang="zh-CN" sz="2000">
              <a:latin typeface="黑体" panose="02010609060101010101" charset="-122"/>
              <a:ea typeface="黑体" panose="02010609060101010101" charset="-122"/>
              <a:cs typeface="黑体" panose="02010609060101010101" charset="-122"/>
            </a:endParaRPr>
          </a:p>
          <a:p>
            <a:endParaRPr lang="en-US" altLang="zh-CN" sz="2000">
              <a:latin typeface="黑体" panose="02010609060101010101" charset="-122"/>
              <a:ea typeface="黑体" panose="02010609060101010101" charset="-122"/>
              <a:cs typeface="黑体" panose="02010609060101010101" charset="-122"/>
            </a:endParaRPr>
          </a:p>
          <a:p>
            <a:endParaRPr lang="en-US" altLang="zh-CN" sz="2000">
              <a:latin typeface="黑体" panose="02010609060101010101" charset="-122"/>
              <a:ea typeface="黑体" panose="02010609060101010101" charset="-122"/>
              <a:cs typeface="黑体" panose="02010609060101010101" charset="-122"/>
            </a:endParaRPr>
          </a:p>
          <a:p>
            <a:endParaRPr lang="zh-CN" altLang="en-US" sz="2000">
              <a:latin typeface="黑体" panose="02010609060101010101" charset="-122"/>
              <a:ea typeface="黑体" panose="02010609060101010101" charset="-122"/>
              <a:cs typeface="黑体" panose="02010609060101010101" charset="-122"/>
              <a:sym typeface="+mn-ea"/>
            </a:endParaRPr>
          </a:p>
          <a:p>
            <a:endParaRPr lang="zh-CN" altLang="en-US" sz="2000">
              <a:latin typeface="黑体" panose="02010609060101010101" charset="-122"/>
              <a:ea typeface="黑体" panose="02010609060101010101" charset="-122"/>
              <a:cs typeface="黑体" panose="02010609060101010101" charset="-122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94995" y="835660"/>
            <a:ext cx="10972800" cy="582613"/>
          </a:xfrm>
        </p:spPr>
        <p:txBody>
          <a:bodyPr/>
          <a:p>
            <a:pPr algn="ctr"/>
            <a:r>
              <a:rPr lang="zh-CN" altLang="en-US" sz="4800">
                <a:solidFill>
                  <a:srgbClr val="F5AE3C"/>
                </a:solidFill>
                <a:latin typeface="黑体" panose="02010609060101010101" charset="-122"/>
                <a:ea typeface="黑体" panose="02010609060101010101" charset="-122"/>
              </a:rPr>
              <a:t>申请人有下列情形的审核不予通过</a:t>
            </a:r>
            <a:endParaRPr lang="zh-CN" altLang="en-US" sz="4800">
              <a:solidFill>
                <a:srgbClr val="F5AE3C"/>
              </a:solidFill>
              <a:latin typeface="黑体" panose="02010609060101010101" charset="-122"/>
              <a:ea typeface="黑体" panose="02010609060101010101" charset="-122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561975" y="1599565"/>
            <a:ext cx="11068050" cy="4455160"/>
          </a:xfrm>
          <a:prstGeom prst="rect">
            <a:avLst/>
          </a:prstGeom>
          <a:solidFill>
            <a:srgbClr val="FBDBAA"/>
          </a:solidFill>
          <a:ln w="28575" cap="flat" cmpd="sng" algn="ctr">
            <a:solidFill>
              <a:srgbClr val="E74208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none" lIns="91440" tIns="45720" rIns="91440" bIns="45720" numCol="1" anchor="ctr" anchorCtr="0" compatLnSpc="1"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US" altLang="zh-CN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631825" y="1913255"/>
            <a:ext cx="10946130" cy="22453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8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1.</a:t>
            </a:r>
            <a:r>
              <a:rPr lang="zh-CN" altLang="en-US" sz="28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服役期间被部队除名、开除军籍的；</a:t>
            </a:r>
            <a:endParaRPr lang="zh-CN" altLang="en-US" sz="2800">
              <a:latin typeface="黑体" panose="02010609060101010101" charset="-122"/>
              <a:ea typeface="黑体" panose="02010609060101010101" charset="-122"/>
              <a:cs typeface="黑体" panose="02010609060101010101" charset="-122"/>
            </a:endParaRPr>
          </a:p>
          <a:p>
            <a:r>
              <a:rPr lang="en-US" altLang="zh-CN" sz="28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2.</a:t>
            </a:r>
            <a:r>
              <a:rPr lang="zh-CN" altLang="en-US" sz="28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处于剥夺政治权利期限内的；</a:t>
            </a:r>
            <a:endParaRPr lang="zh-CN" altLang="en-US" sz="2800">
              <a:latin typeface="黑体" panose="02010609060101010101" charset="-122"/>
              <a:ea typeface="黑体" panose="02010609060101010101" charset="-122"/>
              <a:cs typeface="黑体" panose="02010609060101010101" charset="-122"/>
            </a:endParaRPr>
          </a:p>
          <a:p>
            <a:r>
              <a:rPr lang="en-US" altLang="zh-CN" sz="28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3.</a:t>
            </a:r>
            <a:r>
              <a:rPr lang="zh-CN" altLang="en-US" sz="28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处于服刑、羁押、通缉期间的。</a:t>
            </a:r>
            <a:endParaRPr lang="zh-CN" altLang="en-US" sz="2800">
              <a:latin typeface="黑体" panose="02010609060101010101" charset="-122"/>
              <a:ea typeface="黑体" panose="02010609060101010101" charset="-122"/>
              <a:cs typeface="黑体" panose="02010609060101010101" charset="-122"/>
            </a:endParaRPr>
          </a:p>
          <a:p>
            <a:r>
              <a:rPr lang="zh-CN" altLang="en-US" sz="28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对于有上述情形的申请人应告知其不符合审核条件，建议其不提出申请。</a:t>
            </a:r>
            <a:endParaRPr lang="zh-CN" altLang="en-US" sz="2800">
              <a:latin typeface="黑体" panose="02010609060101010101" charset="-122"/>
              <a:ea typeface="黑体" panose="02010609060101010101" charset="-122"/>
              <a:cs typeface="黑体" panose="02010609060101010101" charset="-122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" name="矩形 5"/>
          <p:cNvSpPr/>
          <p:nvPr/>
        </p:nvSpPr>
        <p:spPr>
          <a:xfrm>
            <a:off x="561975" y="1790700"/>
            <a:ext cx="11068050" cy="4246245"/>
          </a:xfrm>
          <a:prstGeom prst="rect">
            <a:avLst/>
          </a:prstGeom>
          <a:solidFill>
            <a:srgbClr val="FBDBAA"/>
          </a:solidFill>
          <a:ln w="28575" cap="flat" cmpd="sng" algn="ctr">
            <a:solidFill>
              <a:srgbClr val="E74208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none" lIns="91440" tIns="45720" rIns="91440" bIns="45720" numCol="1" anchor="ctr" anchorCtr="0" compatLnSpc="1"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61975" y="1964055"/>
            <a:ext cx="10972800" cy="3899535"/>
          </a:xfrm>
        </p:spPr>
        <p:txBody>
          <a:bodyPr/>
          <a:p>
            <a:pPr marL="0" indent="609600" eaLnBrk="1" latinLnBrk="0" hangingPunct="1">
              <a:lnSpc>
                <a:spcPct val="150000"/>
              </a:lnSpc>
              <a:spcBef>
                <a:spcPts val="0"/>
              </a:spcBef>
              <a:buNone/>
              <a:extLst>
                <a:ext uri="{35155182-B16C-46BC-9424-99874614C6A1}">
                  <wpsdc:indentchars xmlns:wpsdc="http://www.wps.cn/officeDocument/2017/drawingmlCustomData" val="200" checksum="4158780845"/>
                </a:ext>
              </a:extLst>
            </a:pPr>
            <a:r>
              <a:rPr lang="zh-CN" altLang="en-US" sz="2400">
                <a:latin typeface="黑体" panose="02010609060101010101" charset="-122"/>
                <a:ea typeface="黑体" panose="02010609060101010101" charset="-122"/>
              </a:rPr>
              <a:t>申请之后，需要一段时间才能拿到优待证。</a:t>
            </a:r>
            <a:endParaRPr lang="zh-CN" altLang="en-US" sz="2400">
              <a:latin typeface="黑体" panose="02010609060101010101" charset="-122"/>
              <a:ea typeface="黑体" panose="02010609060101010101" charset="-122"/>
            </a:endParaRPr>
          </a:p>
          <a:p>
            <a:pPr marL="0" indent="609600" eaLnBrk="1" latinLnBrk="0" hangingPunct="1">
              <a:lnSpc>
                <a:spcPct val="150000"/>
              </a:lnSpc>
              <a:spcBef>
                <a:spcPts val="0"/>
              </a:spcBef>
              <a:buNone/>
              <a:extLst>
                <a:ext uri="{35155182-B16C-46BC-9424-99874614C6A1}">
                  <wpsdc:indentchars xmlns:wpsdc="http://www.wps.cn/officeDocument/2017/drawingmlCustomData" val="200" checksum="4158780845"/>
                </a:ext>
              </a:extLst>
            </a:pPr>
            <a:r>
              <a:rPr lang="zh-CN" altLang="en-US" sz="2400">
                <a:latin typeface="黑体" panose="02010609060101010101" charset="-122"/>
                <a:ea typeface="黑体" panose="02010609060101010101" charset="-122"/>
              </a:rPr>
              <a:t>一方面是符合申领条件的对象很多，基层接受申请需要一定的时间。各地退役军人事务部门都作了一些安排，请多关注当地退役军人事务部门发布的消息，以便安排好申请时间。</a:t>
            </a:r>
            <a:endParaRPr lang="zh-CN" altLang="en-US" sz="2400">
              <a:latin typeface="黑体" panose="02010609060101010101" charset="-122"/>
              <a:ea typeface="黑体" panose="02010609060101010101" charset="-122"/>
            </a:endParaRPr>
          </a:p>
          <a:p>
            <a:pPr marL="0" indent="609600" eaLnBrk="1" latinLnBrk="0" hangingPunct="1">
              <a:lnSpc>
                <a:spcPct val="150000"/>
              </a:lnSpc>
              <a:spcBef>
                <a:spcPts val="0"/>
              </a:spcBef>
              <a:buNone/>
              <a:extLst>
                <a:ext uri="{35155182-B16C-46BC-9424-99874614C6A1}">
                  <wpsdc:indentchars xmlns:wpsdc="http://www.wps.cn/officeDocument/2017/drawingmlCustomData" val="200" checksum="4158780845"/>
                </a:ext>
              </a:extLst>
            </a:pPr>
            <a:r>
              <a:rPr lang="zh-CN" altLang="en-US" sz="2400">
                <a:latin typeface="黑体" panose="02010609060101010101" charset="-122"/>
                <a:ea typeface="黑体" panose="02010609060101010101" charset="-122"/>
              </a:rPr>
              <a:t>另一方面，优待证从申请到拿到手，有很多环节，包括建档立卡、申请信息材料核实、审核、制作，以及分送运输到退役军人服务站等，需要一定的时间。</a:t>
            </a:r>
            <a:endParaRPr lang="zh-CN" altLang="en-US" sz="2400">
              <a:latin typeface="黑体" panose="02010609060101010101" charset="-122"/>
              <a:ea typeface="黑体" panose="02010609060101010101" charset="-122"/>
            </a:endParaRPr>
          </a:p>
        </p:txBody>
      </p:sp>
      <p:sp>
        <p:nvSpPr>
          <p:cNvPr id="5" name="标题 1"/>
          <p:cNvSpPr>
            <a:spLocks noGrp="1"/>
          </p:cNvSpPr>
          <p:nvPr/>
        </p:nvSpPr>
        <p:spPr>
          <a:xfrm>
            <a:off x="609600" y="723265"/>
            <a:ext cx="10972800" cy="898525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sz="3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/>
            <a:r>
              <a:rPr lang="zh-CN" altLang="en-US" sz="6000">
                <a:solidFill>
                  <a:srgbClr val="F5AE3C"/>
                </a:solidFill>
                <a:latin typeface="黑体" panose="02010609060101010101" charset="-122"/>
                <a:ea typeface="黑体" panose="02010609060101010101" charset="-122"/>
              </a:rPr>
              <a:t>多久能拿到？</a:t>
            </a:r>
            <a:endParaRPr lang="zh-CN" altLang="en-US" sz="6000">
              <a:solidFill>
                <a:srgbClr val="F5AE3C"/>
              </a:solidFill>
              <a:latin typeface="黑体" panose="02010609060101010101" charset="-122"/>
              <a:ea typeface="黑体" panose="02010609060101010101" charset="-122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" name="矩形 5"/>
          <p:cNvSpPr/>
          <p:nvPr/>
        </p:nvSpPr>
        <p:spPr>
          <a:xfrm>
            <a:off x="561975" y="1790700"/>
            <a:ext cx="11068050" cy="4246245"/>
          </a:xfrm>
          <a:prstGeom prst="rect">
            <a:avLst/>
          </a:prstGeom>
          <a:solidFill>
            <a:srgbClr val="FBDBAA"/>
          </a:solidFill>
          <a:ln w="28575" cap="flat" cmpd="sng" algn="ctr">
            <a:solidFill>
              <a:srgbClr val="E74208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none" lIns="91440" tIns="45720" rIns="91440" bIns="45720" numCol="1" anchor="ctr" anchorCtr="0" compatLnSpc="1"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09600" y="1969135"/>
            <a:ext cx="10972800" cy="3889375"/>
          </a:xfrm>
        </p:spPr>
        <p:txBody>
          <a:bodyPr/>
          <a:p>
            <a:pPr marL="0" indent="508000" eaLnBrk="1" latinLnBrk="0" hangingPunct="1">
              <a:lnSpc>
                <a:spcPct val="150000"/>
              </a:lnSpc>
              <a:spcBef>
                <a:spcPts val="0"/>
              </a:spcBef>
              <a:buNone/>
              <a:extLst>
                <a:ext uri="{35155182-B16C-46BC-9424-99874614C6A1}">
                  <wpsdc:indentchars xmlns:wpsdc="http://www.wps.cn/officeDocument/2017/drawingmlCustomData" val="200" checksum="282533468"/>
                </a:ext>
              </a:extLst>
            </a:pPr>
            <a:r>
              <a:rPr lang="zh-CN" altLang="en-US" sz="20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一、国家提供的面向全国持证人的优待服务，主要以退役军人事务部等20部门《关于加强军人军属、退役军人和其他优抚对象优待工作的意见》及基本优待目录清单中明确的可使用优待证的优待服务；</a:t>
            </a:r>
            <a:endParaRPr lang="zh-CN" altLang="en-US" sz="2000">
              <a:latin typeface="黑体" panose="02010609060101010101" charset="-122"/>
              <a:ea typeface="黑体" panose="02010609060101010101" charset="-122"/>
              <a:cs typeface="黑体" panose="02010609060101010101" charset="-122"/>
            </a:endParaRPr>
          </a:p>
          <a:p>
            <a:pPr marL="0" indent="508000" eaLnBrk="1" latinLnBrk="0" hangingPunct="1">
              <a:lnSpc>
                <a:spcPct val="150000"/>
              </a:lnSpc>
              <a:spcBef>
                <a:spcPts val="0"/>
              </a:spcBef>
              <a:buNone/>
              <a:extLst>
                <a:ext uri="{35155182-B16C-46BC-9424-99874614C6A1}">
                  <wpsdc:indentchars xmlns:wpsdc="http://www.wps.cn/officeDocument/2017/drawingmlCustomData" val="200" checksum="282533468"/>
                </a:ext>
              </a:extLst>
            </a:pPr>
            <a:r>
              <a:rPr lang="zh-CN" altLang="en-US" sz="20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二、退役军人事务部与相关合作单位签署的各优待类协议所涉及服务；</a:t>
            </a:r>
            <a:endParaRPr lang="zh-CN" altLang="en-US" sz="2000">
              <a:latin typeface="黑体" panose="02010609060101010101" charset="-122"/>
              <a:ea typeface="黑体" panose="02010609060101010101" charset="-122"/>
              <a:cs typeface="黑体" panose="02010609060101010101" charset="-122"/>
            </a:endParaRPr>
          </a:p>
          <a:p>
            <a:pPr marL="0" indent="508000" eaLnBrk="1" latinLnBrk="0" hangingPunct="1">
              <a:lnSpc>
                <a:spcPct val="150000"/>
              </a:lnSpc>
              <a:spcBef>
                <a:spcPts val="0"/>
              </a:spcBef>
              <a:buNone/>
              <a:extLst>
                <a:ext uri="{35155182-B16C-46BC-9424-99874614C6A1}">
                  <wpsdc:indentchars xmlns:wpsdc="http://www.wps.cn/officeDocument/2017/drawingmlCustomData" val="200" checksum="282533468"/>
                </a:ext>
              </a:extLst>
            </a:pPr>
            <a:r>
              <a:rPr lang="zh-CN" altLang="en-US" sz="20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三、河南省、开封市和各地面向持证人的优待服务；</a:t>
            </a:r>
            <a:endParaRPr lang="zh-CN" altLang="en-US" sz="2000">
              <a:latin typeface="黑体" panose="02010609060101010101" charset="-122"/>
              <a:ea typeface="黑体" panose="02010609060101010101" charset="-122"/>
              <a:cs typeface="黑体" panose="02010609060101010101" charset="-122"/>
            </a:endParaRPr>
          </a:p>
          <a:p>
            <a:pPr marL="0" indent="508000" eaLnBrk="1" latinLnBrk="0" hangingPunct="1">
              <a:lnSpc>
                <a:spcPct val="150000"/>
              </a:lnSpc>
              <a:spcBef>
                <a:spcPts val="0"/>
              </a:spcBef>
              <a:buNone/>
              <a:extLst>
                <a:ext uri="{35155182-B16C-46BC-9424-99874614C6A1}">
                  <wpsdc:indentchars xmlns:wpsdc="http://www.wps.cn/officeDocument/2017/drawingmlCustomData" val="200" checksum="282533468"/>
                </a:ext>
              </a:extLst>
            </a:pPr>
            <a:r>
              <a:rPr lang="zh-CN" altLang="en-US" sz="20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四、社会各界主动提供的优待服务。</a:t>
            </a:r>
            <a:endParaRPr lang="zh-CN" altLang="en-US" sz="2000">
              <a:latin typeface="黑体" panose="02010609060101010101" charset="-122"/>
              <a:ea typeface="黑体" panose="02010609060101010101" charset="-122"/>
              <a:cs typeface="黑体" panose="02010609060101010101" charset="-122"/>
            </a:endParaRPr>
          </a:p>
          <a:p>
            <a:pPr marL="0" indent="508000" eaLnBrk="1" latinLnBrk="0" hangingPunct="1">
              <a:lnSpc>
                <a:spcPct val="150000"/>
              </a:lnSpc>
              <a:spcBef>
                <a:spcPts val="0"/>
              </a:spcBef>
              <a:buNone/>
              <a:extLst>
                <a:ext uri="{35155182-B16C-46BC-9424-99874614C6A1}">
                  <wpsdc:indentchars xmlns:wpsdc="http://www.wps.cn/officeDocument/2017/drawingmlCustomData" val="200" checksum="282533468"/>
                </a:ext>
              </a:extLst>
            </a:pPr>
            <a:r>
              <a:rPr lang="zh-CN" altLang="en-US" sz="20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后续，退役军人事务部和地方各级退役军人事务部门将不断拓展优待领域，提高优待证的“含金量”，切实增强持证人的荣誉感、获得感。</a:t>
            </a:r>
            <a:endParaRPr lang="zh-CN" altLang="en-US" sz="2000">
              <a:latin typeface="黑体" panose="02010609060101010101" charset="-122"/>
              <a:ea typeface="黑体" panose="02010609060101010101" charset="-122"/>
              <a:cs typeface="黑体" panose="02010609060101010101" charset="-122"/>
            </a:endParaRPr>
          </a:p>
        </p:txBody>
      </p:sp>
      <p:sp>
        <p:nvSpPr>
          <p:cNvPr id="5" name="标题 1"/>
          <p:cNvSpPr>
            <a:spLocks noGrp="1"/>
          </p:cNvSpPr>
          <p:nvPr/>
        </p:nvSpPr>
        <p:spPr>
          <a:xfrm>
            <a:off x="609600" y="723265"/>
            <a:ext cx="10972800" cy="898525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sz="3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/>
            <a:r>
              <a:rPr lang="zh-CN" altLang="en-US" sz="6000">
                <a:solidFill>
                  <a:srgbClr val="F5AE3C"/>
                </a:solidFill>
                <a:latin typeface="黑体" panose="02010609060101010101" charset="-122"/>
                <a:ea typeface="黑体" panose="02010609060101010101" charset="-122"/>
              </a:rPr>
              <a:t>持证可享受哪些优待？</a:t>
            </a:r>
            <a:endParaRPr lang="zh-CN" altLang="en-US" sz="6000">
              <a:solidFill>
                <a:srgbClr val="F5AE3C"/>
              </a:solidFill>
              <a:latin typeface="黑体" panose="02010609060101010101" charset="-122"/>
              <a:ea typeface="黑体" panose="02010609060101010101" charset="-122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" name="矩形 5"/>
          <p:cNvSpPr/>
          <p:nvPr/>
        </p:nvSpPr>
        <p:spPr>
          <a:xfrm>
            <a:off x="561975" y="1790700"/>
            <a:ext cx="11068050" cy="4246245"/>
          </a:xfrm>
          <a:prstGeom prst="rect">
            <a:avLst/>
          </a:prstGeom>
          <a:solidFill>
            <a:srgbClr val="FBDBAA"/>
          </a:solidFill>
          <a:ln w="28575" cap="flat" cmpd="sng" algn="ctr">
            <a:solidFill>
              <a:srgbClr val="E74208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none" lIns="91440" tIns="45720" rIns="91440" bIns="45720" numCol="1" anchor="ctr" anchorCtr="0" compatLnSpc="1"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61975" y="2699385"/>
            <a:ext cx="10972800" cy="2428240"/>
          </a:xfrm>
        </p:spPr>
        <p:txBody>
          <a:bodyPr/>
          <a:p>
            <a:pPr marL="0" indent="609600" eaLnBrk="1" latinLnBrk="0" hangingPunct="1">
              <a:lnSpc>
                <a:spcPct val="150000"/>
              </a:lnSpc>
              <a:spcBef>
                <a:spcPts val="0"/>
              </a:spcBef>
              <a:buNone/>
              <a:extLst>
                <a:ext uri="{35155182-B16C-46BC-9424-99874614C6A1}">
                  <wpsdc:indentchars xmlns:wpsdc="http://www.wps.cn/officeDocument/2017/drawingmlCustomData" val="200" checksum="4158780845"/>
                </a:ext>
              </a:extLst>
            </a:pPr>
            <a:r>
              <a:rPr lang="zh-CN" altLang="en-US" sz="2400">
                <a:latin typeface="黑体" panose="02010609060101010101" charset="-122"/>
                <a:ea typeface="黑体" panose="02010609060101010101" charset="-122"/>
              </a:rPr>
              <a:t>每名申请人只能申请一张优待证。两种优待证申领条件均符合的对象，可根据意愿选择申请其中一种优待证。</a:t>
            </a:r>
            <a:endParaRPr lang="zh-CN" altLang="en-US" sz="2400">
              <a:latin typeface="黑体" panose="02010609060101010101" charset="-122"/>
              <a:ea typeface="黑体" panose="02010609060101010101" charset="-122"/>
            </a:endParaRPr>
          </a:p>
          <a:p>
            <a:pPr marL="0" indent="609600" eaLnBrk="1" latinLnBrk="0" hangingPunct="1">
              <a:lnSpc>
                <a:spcPct val="150000"/>
              </a:lnSpc>
              <a:spcBef>
                <a:spcPts val="0"/>
              </a:spcBef>
              <a:buNone/>
              <a:extLst>
                <a:ext uri="{35155182-B16C-46BC-9424-99874614C6A1}">
                  <wpsdc:indentchars xmlns:wpsdc="http://www.wps.cn/officeDocument/2017/drawingmlCustomData" val="200" checksum="4158780845"/>
                </a:ext>
              </a:extLst>
            </a:pPr>
            <a:r>
              <a:rPr lang="zh-CN" altLang="en-US" sz="2400">
                <a:latin typeface="黑体" panose="02010609060101010101" charset="-122"/>
                <a:ea typeface="黑体" panose="02010609060101010101" charset="-122"/>
              </a:rPr>
              <a:t>具有双重或多重身份的对象，其相关身份均写入优待证芯片，按规定享受相应的优待服务。</a:t>
            </a:r>
            <a:endParaRPr lang="zh-CN" altLang="en-US" sz="2400">
              <a:latin typeface="黑体" panose="02010609060101010101" charset="-122"/>
              <a:ea typeface="黑体" panose="02010609060101010101" charset="-122"/>
            </a:endParaRPr>
          </a:p>
        </p:txBody>
      </p:sp>
      <p:sp>
        <p:nvSpPr>
          <p:cNvPr id="5" name="标题 1"/>
          <p:cNvSpPr>
            <a:spLocks noGrp="1"/>
          </p:cNvSpPr>
          <p:nvPr/>
        </p:nvSpPr>
        <p:spPr>
          <a:xfrm>
            <a:off x="609600" y="723265"/>
            <a:ext cx="10972800" cy="898525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sz="3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/>
            <a:r>
              <a:rPr lang="zh-CN" altLang="en-US" sz="6000">
                <a:solidFill>
                  <a:srgbClr val="F5AE3C"/>
                </a:solidFill>
                <a:latin typeface="黑体" panose="02010609060101010101" charset="-122"/>
                <a:ea typeface="黑体" panose="02010609060101010101" charset="-122"/>
              </a:rPr>
              <a:t>可以申请几张优待证？</a:t>
            </a:r>
            <a:endParaRPr lang="zh-CN" altLang="en-US" sz="6000">
              <a:solidFill>
                <a:srgbClr val="F5AE3C"/>
              </a:solidFill>
              <a:latin typeface="黑体" panose="02010609060101010101" charset="-122"/>
              <a:ea typeface="黑体" panose="02010609060101010101" charset="-122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" name="矩形 5"/>
          <p:cNvSpPr/>
          <p:nvPr/>
        </p:nvSpPr>
        <p:spPr>
          <a:xfrm>
            <a:off x="561975" y="1801495"/>
            <a:ext cx="11068050" cy="4246245"/>
          </a:xfrm>
          <a:prstGeom prst="rect">
            <a:avLst/>
          </a:prstGeom>
          <a:solidFill>
            <a:srgbClr val="FBDBAA"/>
          </a:solidFill>
          <a:ln w="28575" cap="flat" cmpd="sng" algn="ctr">
            <a:solidFill>
              <a:srgbClr val="E74208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none" lIns="91440" tIns="45720" rIns="91440" bIns="45720" numCol="1" anchor="ctr" anchorCtr="0" compatLnSpc="1"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09600" y="1816735"/>
            <a:ext cx="10972800" cy="2498090"/>
          </a:xfrm>
        </p:spPr>
        <p:txBody>
          <a:bodyPr/>
          <a:p>
            <a:pPr marL="0" indent="609600" eaLnBrk="1" latinLnBrk="0" hangingPunct="1">
              <a:lnSpc>
                <a:spcPct val="150000"/>
              </a:lnSpc>
              <a:spcBef>
                <a:spcPts val="0"/>
              </a:spcBef>
              <a:buNone/>
              <a:extLst>
                <a:ext uri="{35155182-B16C-46BC-9424-99874614C6A1}">
                  <wpsdc:indentchars xmlns:wpsdc="http://www.wps.cn/officeDocument/2017/drawingmlCustomData" val="200" checksum="4158780845"/>
                </a:ext>
              </a:extLst>
            </a:pPr>
            <a:r>
              <a:rPr lang="zh-CN" altLang="en-US" sz="2400">
                <a:latin typeface="黑体" panose="02010609060101010101" charset="-122"/>
                <a:ea typeface="黑体" panose="02010609060101010101" charset="-122"/>
              </a:rPr>
              <a:t>优待证遗失的，持证人应先联系合作银行进行挂失，并在挂失后第一时间告知受理申请的乡镇（街道）退役军人服务站。</a:t>
            </a:r>
            <a:endParaRPr lang="zh-CN" altLang="en-US" sz="2400">
              <a:latin typeface="黑体" panose="02010609060101010101" charset="-122"/>
              <a:ea typeface="黑体" panose="02010609060101010101" charset="-122"/>
            </a:endParaRPr>
          </a:p>
          <a:p>
            <a:pPr marL="0" indent="609600" eaLnBrk="1" latinLnBrk="0" hangingPunct="1">
              <a:lnSpc>
                <a:spcPct val="150000"/>
              </a:lnSpc>
              <a:spcBef>
                <a:spcPts val="0"/>
              </a:spcBef>
              <a:buNone/>
              <a:extLst>
                <a:ext uri="{35155182-B16C-46BC-9424-99874614C6A1}">
                  <wpsdc:indentchars xmlns:wpsdc="http://www.wps.cn/officeDocument/2017/drawingmlCustomData" val="200" checksum="4158780845"/>
                </a:ext>
              </a:extLst>
            </a:pPr>
            <a:r>
              <a:rPr lang="zh-CN" altLang="en-US" sz="2400">
                <a:latin typeface="黑体" panose="02010609060101010101" charset="-122"/>
                <a:ea typeface="黑体" panose="02010609060101010101" charset="-122"/>
              </a:rPr>
              <a:t>优待证挂失后，持证人可到乡镇（街道）退役军人服务站或原合作银行网点申请补领。</a:t>
            </a:r>
            <a:endParaRPr lang="zh-CN" altLang="en-US" sz="2400">
              <a:latin typeface="黑体" panose="02010609060101010101" charset="-122"/>
              <a:ea typeface="黑体" panose="02010609060101010101" charset="-122"/>
            </a:endParaRPr>
          </a:p>
        </p:txBody>
      </p:sp>
      <p:sp>
        <p:nvSpPr>
          <p:cNvPr id="5" name="标题 1"/>
          <p:cNvSpPr>
            <a:spLocks noGrp="1"/>
          </p:cNvSpPr>
          <p:nvPr/>
        </p:nvSpPr>
        <p:spPr>
          <a:xfrm>
            <a:off x="609600" y="723265"/>
            <a:ext cx="10972800" cy="898525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sz="3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/>
            <a:r>
              <a:rPr lang="zh-CN" altLang="en-US" sz="6000">
                <a:solidFill>
                  <a:srgbClr val="F5AE3C"/>
                </a:solidFill>
                <a:latin typeface="黑体" panose="02010609060101010101" charset="-122"/>
                <a:ea typeface="黑体" panose="02010609060101010101" charset="-122"/>
              </a:rPr>
              <a:t>遗失了怎么办？</a:t>
            </a:r>
            <a:endParaRPr lang="zh-CN" altLang="en-US" sz="6000">
              <a:solidFill>
                <a:srgbClr val="F5AE3C"/>
              </a:solidFill>
              <a:latin typeface="黑体" panose="02010609060101010101" charset="-122"/>
              <a:ea typeface="黑体" panose="02010609060101010101" charset="-122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" name="矩形 5"/>
          <p:cNvSpPr/>
          <p:nvPr/>
        </p:nvSpPr>
        <p:spPr>
          <a:xfrm>
            <a:off x="561975" y="1801495"/>
            <a:ext cx="11068050" cy="4246245"/>
          </a:xfrm>
          <a:prstGeom prst="rect">
            <a:avLst/>
          </a:prstGeom>
          <a:solidFill>
            <a:srgbClr val="FBDBAA"/>
          </a:solidFill>
          <a:ln w="28575" cap="flat" cmpd="sng" algn="ctr">
            <a:solidFill>
              <a:srgbClr val="E74208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none" lIns="91440" tIns="45720" rIns="91440" bIns="45720" numCol="1" anchor="ctr" anchorCtr="0" compatLnSpc="1"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57225" y="2028825"/>
            <a:ext cx="10972800" cy="1959610"/>
          </a:xfrm>
        </p:spPr>
        <p:txBody>
          <a:bodyPr/>
          <a:p>
            <a:pPr marL="0" indent="609600" eaLnBrk="1" latinLnBrk="0" hangingPunct="1">
              <a:lnSpc>
                <a:spcPct val="150000"/>
              </a:lnSpc>
              <a:spcBef>
                <a:spcPts val="0"/>
              </a:spcBef>
              <a:buNone/>
              <a:extLst>
                <a:ext uri="{35155182-B16C-46BC-9424-99874614C6A1}">
                  <wpsdc:indentchars xmlns:wpsdc="http://www.wps.cn/officeDocument/2017/drawingmlCustomData" val="200" checksum="4158780845"/>
                </a:ext>
              </a:extLst>
            </a:pPr>
            <a:r>
              <a:rPr lang="zh-CN" altLang="en-US" sz="2400">
                <a:latin typeface="黑体" panose="02010609060101010101" charset="-122"/>
                <a:ea typeface="黑体" panose="02010609060101010101" charset="-122"/>
              </a:rPr>
              <a:t>优待证出现特定情形可以进行更换。《退役军人、其他优抚对象优待证管理办法（试行）》明确了可以更换的情形以及到哪里更换。</a:t>
            </a:r>
            <a:endParaRPr lang="zh-CN" altLang="en-US" sz="2400">
              <a:latin typeface="黑体" panose="02010609060101010101" charset="-122"/>
              <a:ea typeface="黑体" panose="02010609060101010101" charset="-122"/>
            </a:endParaRPr>
          </a:p>
          <a:p>
            <a:pPr marL="0" indent="609600" eaLnBrk="1" latinLnBrk="0" hangingPunct="1">
              <a:lnSpc>
                <a:spcPct val="150000"/>
              </a:lnSpc>
              <a:spcBef>
                <a:spcPts val="0"/>
              </a:spcBef>
              <a:buNone/>
              <a:extLst>
                <a:ext uri="{35155182-B16C-46BC-9424-99874614C6A1}">
                  <wpsdc:indentchars xmlns:wpsdc="http://www.wps.cn/officeDocument/2017/drawingmlCustomData" val="200" checksum="4158780845"/>
                </a:ext>
              </a:extLst>
            </a:pPr>
            <a:r>
              <a:rPr lang="zh-CN" altLang="en-US" sz="2400">
                <a:latin typeface="黑体" panose="02010609060101010101" charset="-122"/>
                <a:ea typeface="黑体" panose="02010609060101010101" charset="-122"/>
              </a:rPr>
              <a:t>持证人在申请更换优待证时，须交回原持有的优待证。</a:t>
            </a:r>
            <a:endParaRPr lang="zh-CN" altLang="en-US" sz="2400">
              <a:latin typeface="黑体" panose="02010609060101010101" charset="-122"/>
              <a:ea typeface="黑体" panose="02010609060101010101" charset="-122"/>
            </a:endParaRPr>
          </a:p>
        </p:txBody>
      </p:sp>
      <p:sp>
        <p:nvSpPr>
          <p:cNvPr id="5" name="标题 1"/>
          <p:cNvSpPr>
            <a:spLocks noGrp="1"/>
          </p:cNvSpPr>
          <p:nvPr/>
        </p:nvSpPr>
        <p:spPr>
          <a:xfrm>
            <a:off x="609600" y="723265"/>
            <a:ext cx="10972800" cy="898525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sz="3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/>
            <a:r>
              <a:rPr lang="zh-CN" altLang="en-US" sz="6000">
                <a:solidFill>
                  <a:srgbClr val="F5AE3C"/>
                </a:solidFill>
                <a:latin typeface="黑体" panose="02010609060101010101" charset="-122"/>
                <a:ea typeface="黑体" panose="02010609060101010101" charset="-122"/>
              </a:rPr>
              <a:t>能否更换？</a:t>
            </a:r>
            <a:endParaRPr lang="zh-CN" altLang="en-US" sz="6000">
              <a:solidFill>
                <a:srgbClr val="F5AE3C"/>
              </a:solidFill>
              <a:latin typeface="黑体" panose="02010609060101010101" charset="-122"/>
              <a:ea typeface="黑体" panose="02010609060101010101" charset="-122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" name="矩形 5"/>
          <p:cNvSpPr/>
          <p:nvPr/>
        </p:nvSpPr>
        <p:spPr>
          <a:xfrm>
            <a:off x="561975" y="1801495"/>
            <a:ext cx="11068050" cy="4246245"/>
          </a:xfrm>
          <a:prstGeom prst="rect">
            <a:avLst/>
          </a:prstGeom>
          <a:solidFill>
            <a:srgbClr val="FBDBAA"/>
          </a:solidFill>
          <a:ln w="28575" cap="flat" cmpd="sng" algn="ctr">
            <a:solidFill>
              <a:srgbClr val="E74208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none" lIns="91440" tIns="45720" rIns="91440" bIns="45720" numCol="1" anchor="ctr" anchorCtr="0" compatLnSpc="1"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4" name="内容占位符 3"/>
          <p:cNvSpPr>
            <a:spLocks noGrp="1"/>
          </p:cNvSpPr>
          <p:nvPr>
            <p:ph idx="1"/>
          </p:nvPr>
        </p:nvSpPr>
        <p:spPr>
          <a:xfrm>
            <a:off x="609600" y="1871345"/>
            <a:ext cx="10972800" cy="4027805"/>
          </a:xfrm>
        </p:spPr>
        <p:txBody>
          <a:bodyPr/>
          <a:p>
            <a:pPr marL="0" indent="609600" eaLnBrk="1" latinLnBrk="0" hangingPunct="1">
              <a:lnSpc>
                <a:spcPct val="150000"/>
              </a:lnSpc>
              <a:spcBef>
                <a:spcPts val="0"/>
              </a:spcBef>
              <a:buNone/>
              <a:extLst>
                <a:ext uri="{35155182-B16C-46BC-9424-99874614C6A1}">
                  <wpsdc:indentchars xmlns:wpsdc="http://www.wps.cn/officeDocument/2017/drawingmlCustomData" val="200" checksum="4158780845"/>
                </a:ext>
              </a:extLst>
            </a:pPr>
            <a:r>
              <a:rPr lang="zh-CN" altLang="en-US" sz="2400">
                <a:latin typeface="黑体" panose="02010609060101010101" charset="-122"/>
                <a:ea typeface="黑体" panose="02010609060101010101" charset="-122"/>
              </a:rPr>
              <a:t>1.伪造、变造、买卖、出租、出借优待证的；</a:t>
            </a:r>
            <a:endParaRPr lang="zh-CN" altLang="en-US" sz="2400">
              <a:latin typeface="黑体" panose="02010609060101010101" charset="-122"/>
              <a:ea typeface="黑体" panose="02010609060101010101" charset="-122"/>
            </a:endParaRPr>
          </a:p>
          <a:p>
            <a:pPr marL="0" indent="609600" eaLnBrk="1" latinLnBrk="0" hangingPunct="1">
              <a:lnSpc>
                <a:spcPct val="150000"/>
              </a:lnSpc>
              <a:spcBef>
                <a:spcPts val="0"/>
              </a:spcBef>
              <a:buNone/>
              <a:extLst>
                <a:ext uri="{35155182-B16C-46BC-9424-99874614C6A1}">
                  <wpsdc:indentchars xmlns:wpsdc="http://www.wps.cn/officeDocument/2017/drawingmlCustomData" val="200" checksum="4158780845"/>
                </a:ext>
              </a:extLst>
            </a:pPr>
            <a:r>
              <a:rPr lang="zh-CN" altLang="en-US" sz="2400">
                <a:latin typeface="黑体" panose="02010609060101010101" charset="-122"/>
                <a:ea typeface="黑体" panose="02010609060101010101" charset="-122"/>
              </a:rPr>
              <a:t>2.使用虚假证明材料骗领优待证的；</a:t>
            </a:r>
            <a:endParaRPr lang="zh-CN" altLang="en-US" sz="2400">
              <a:latin typeface="黑体" panose="02010609060101010101" charset="-122"/>
              <a:ea typeface="黑体" panose="02010609060101010101" charset="-122"/>
            </a:endParaRPr>
          </a:p>
          <a:p>
            <a:pPr marL="0" indent="609600" eaLnBrk="1" latinLnBrk="0" hangingPunct="1">
              <a:lnSpc>
                <a:spcPct val="150000"/>
              </a:lnSpc>
              <a:spcBef>
                <a:spcPts val="0"/>
              </a:spcBef>
              <a:buNone/>
              <a:extLst>
                <a:ext uri="{35155182-B16C-46BC-9424-99874614C6A1}">
                  <wpsdc:indentchars xmlns:wpsdc="http://www.wps.cn/officeDocument/2017/drawingmlCustomData" val="200" checksum="4158780845"/>
                </a:ext>
              </a:extLst>
            </a:pPr>
            <a:r>
              <a:rPr lang="zh-CN" altLang="en-US" sz="2400">
                <a:latin typeface="黑体" panose="02010609060101010101" charset="-122"/>
                <a:ea typeface="黑体" panose="02010609060101010101" charset="-122"/>
              </a:rPr>
              <a:t>3.户籍注销的；</a:t>
            </a:r>
            <a:endParaRPr lang="zh-CN" altLang="en-US" sz="2400">
              <a:latin typeface="黑体" panose="02010609060101010101" charset="-122"/>
              <a:ea typeface="黑体" panose="02010609060101010101" charset="-122"/>
            </a:endParaRPr>
          </a:p>
          <a:p>
            <a:pPr marL="0" indent="609600" eaLnBrk="1" latinLnBrk="0" hangingPunct="1">
              <a:lnSpc>
                <a:spcPct val="150000"/>
              </a:lnSpc>
              <a:spcBef>
                <a:spcPts val="0"/>
              </a:spcBef>
              <a:buNone/>
              <a:extLst>
                <a:ext uri="{35155182-B16C-46BC-9424-99874614C6A1}">
                  <wpsdc:indentchars xmlns:wpsdc="http://www.wps.cn/officeDocument/2017/drawingmlCustomData" val="200" checksum="4158780845"/>
                </a:ext>
              </a:extLst>
            </a:pPr>
            <a:r>
              <a:rPr lang="zh-CN" altLang="en-US" sz="2400">
                <a:latin typeface="黑体" panose="02010609060101010101" charset="-122"/>
                <a:ea typeface="黑体" panose="02010609060101010101" charset="-122"/>
              </a:rPr>
              <a:t>4.被剥夺政治权利的；</a:t>
            </a:r>
            <a:endParaRPr lang="zh-CN" altLang="en-US" sz="2400">
              <a:latin typeface="黑体" panose="02010609060101010101" charset="-122"/>
              <a:ea typeface="黑体" panose="02010609060101010101" charset="-122"/>
            </a:endParaRPr>
          </a:p>
          <a:p>
            <a:pPr marL="0" indent="609600" eaLnBrk="1" latinLnBrk="0" hangingPunct="1">
              <a:lnSpc>
                <a:spcPct val="150000"/>
              </a:lnSpc>
              <a:spcBef>
                <a:spcPts val="0"/>
              </a:spcBef>
              <a:buNone/>
              <a:extLst>
                <a:ext uri="{35155182-B16C-46BC-9424-99874614C6A1}">
                  <wpsdc:indentchars xmlns:wpsdc="http://www.wps.cn/officeDocument/2017/drawingmlCustomData" val="200" checksum="4158780845"/>
                </a:ext>
              </a:extLst>
            </a:pPr>
            <a:r>
              <a:rPr lang="zh-CN" altLang="en-US" sz="2400">
                <a:latin typeface="黑体" panose="02010609060101010101" charset="-122"/>
                <a:ea typeface="黑体" panose="02010609060101010101" charset="-122"/>
              </a:rPr>
              <a:t>5.处于服刑、羁押、通缉期间的；</a:t>
            </a:r>
            <a:endParaRPr lang="zh-CN" altLang="en-US" sz="2400">
              <a:latin typeface="黑体" panose="02010609060101010101" charset="-122"/>
              <a:ea typeface="黑体" panose="02010609060101010101" charset="-122"/>
            </a:endParaRPr>
          </a:p>
          <a:p>
            <a:pPr marL="0" indent="609600" eaLnBrk="1" latinLnBrk="0" hangingPunct="1">
              <a:lnSpc>
                <a:spcPct val="150000"/>
              </a:lnSpc>
              <a:spcBef>
                <a:spcPts val="0"/>
              </a:spcBef>
              <a:buNone/>
              <a:extLst>
                <a:ext uri="{35155182-B16C-46BC-9424-99874614C6A1}">
                  <wpsdc:indentchars xmlns:wpsdc="http://www.wps.cn/officeDocument/2017/drawingmlCustomData" val="200" checksum="4158780845"/>
                </a:ext>
              </a:extLst>
            </a:pPr>
            <a:r>
              <a:rPr lang="zh-CN" altLang="en-US" sz="2400">
                <a:latin typeface="黑体" panose="02010609060101010101" charset="-122"/>
                <a:ea typeface="黑体" panose="02010609060101010101" charset="-122"/>
              </a:rPr>
              <a:t>6.被开除中国共产党党籍或者被开除公职的；</a:t>
            </a:r>
            <a:endParaRPr lang="zh-CN" altLang="en-US" sz="2400">
              <a:latin typeface="黑体" panose="02010609060101010101" charset="-122"/>
              <a:ea typeface="黑体" panose="02010609060101010101" charset="-122"/>
            </a:endParaRPr>
          </a:p>
          <a:p>
            <a:pPr marL="0" indent="609600" eaLnBrk="1" latinLnBrk="0" hangingPunct="1">
              <a:lnSpc>
                <a:spcPct val="150000"/>
              </a:lnSpc>
              <a:spcBef>
                <a:spcPts val="0"/>
              </a:spcBef>
              <a:buNone/>
              <a:extLst>
                <a:ext uri="{35155182-B16C-46BC-9424-99874614C6A1}">
                  <wpsdc:indentchars xmlns:wpsdc="http://www.wps.cn/officeDocument/2017/drawingmlCustomData" val="200" checksum="4158780845"/>
                </a:ext>
              </a:extLst>
            </a:pPr>
            <a:r>
              <a:rPr lang="zh-CN" altLang="en-US" sz="2400">
                <a:latin typeface="黑体" panose="02010609060101010101" charset="-122"/>
                <a:ea typeface="黑体" panose="02010609060101010101" charset="-122"/>
              </a:rPr>
              <a:t>7.存在严重影响身份荣誉的其他情形的。</a:t>
            </a:r>
            <a:endParaRPr lang="zh-CN" altLang="en-US" sz="2400">
              <a:latin typeface="黑体" panose="02010609060101010101" charset="-122"/>
              <a:ea typeface="黑体" panose="02010609060101010101" charset="-122"/>
            </a:endParaRPr>
          </a:p>
        </p:txBody>
      </p:sp>
      <p:sp>
        <p:nvSpPr>
          <p:cNvPr id="5" name="标题 1"/>
          <p:cNvSpPr>
            <a:spLocks noGrp="1"/>
          </p:cNvSpPr>
          <p:nvPr/>
        </p:nvSpPr>
        <p:spPr>
          <a:xfrm>
            <a:off x="609600" y="723265"/>
            <a:ext cx="10972800" cy="898525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sz="3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/>
            <a:r>
              <a:rPr lang="zh-CN" altLang="en-US" sz="6000">
                <a:solidFill>
                  <a:srgbClr val="F5AE3C"/>
                </a:solidFill>
                <a:latin typeface="黑体" panose="02010609060101010101" charset="-122"/>
                <a:ea typeface="黑体" panose="02010609060101010101" charset="-122"/>
              </a:rPr>
              <a:t>优待证被收回的情形？</a:t>
            </a:r>
            <a:endParaRPr lang="zh-CN" altLang="en-US" sz="6000">
              <a:solidFill>
                <a:srgbClr val="F5AE3C"/>
              </a:solidFill>
              <a:latin typeface="黑体" panose="02010609060101010101" charset="-122"/>
              <a:ea typeface="黑体" panose="02010609060101010101" charset="-122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" name="矩形 4"/>
          <p:cNvSpPr/>
          <p:nvPr/>
        </p:nvSpPr>
        <p:spPr>
          <a:xfrm>
            <a:off x="561975" y="1722755"/>
            <a:ext cx="11068050" cy="4276090"/>
          </a:xfrm>
          <a:prstGeom prst="rect">
            <a:avLst/>
          </a:prstGeom>
          <a:solidFill>
            <a:srgbClr val="FBDBAA"/>
          </a:solidFill>
          <a:ln w="28575" cap="flat" cmpd="sng" algn="ctr">
            <a:solidFill>
              <a:srgbClr val="E74208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none" lIns="91440" tIns="45720" rIns="91440" bIns="45720" numCol="1" anchor="ctr" anchorCtr="0" compatLnSpc="1"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723265"/>
            <a:ext cx="10972800" cy="898525"/>
          </a:xfrm>
        </p:spPr>
        <p:txBody>
          <a:bodyPr/>
          <a:p>
            <a:pPr algn="ctr"/>
            <a:r>
              <a:rPr lang="zh-CN" altLang="en-US" sz="6000">
                <a:solidFill>
                  <a:srgbClr val="F5AE3C"/>
                </a:solidFill>
                <a:latin typeface="黑体" panose="02010609060101010101" charset="-122"/>
                <a:ea typeface="黑体" panose="02010609060101010101" charset="-122"/>
              </a:rPr>
              <a:t>谁可以申请优待证？</a:t>
            </a:r>
            <a:endParaRPr lang="zh-CN" altLang="en-US" sz="6000">
              <a:solidFill>
                <a:srgbClr val="F5AE3C"/>
              </a:solidFill>
              <a:latin typeface="黑体" panose="02010609060101010101" charset="-122"/>
              <a:ea typeface="黑体" panose="02010609060101010101" charset="-122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09600" y="1331595"/>
            <a:ext cx="10972800" cy="4953000"/>
          </a:xfrm>
        </p:spPr>
        <p:txBody>
          <a:bodyPr/>
          <a:p>
            <a:endParaRPr lang="zh-CN" altLang="en-US" sz="4000">
              <a:latin typeface="黑体" panose="02010609060101010101" charset="-122"/>
              <a:ea typeface="黑体" panose="02010609060101010101" charset="-122"/>
            </a:endParaRPr>
          </a:p>
          <a:p>
            <a:r>
              <a:rPr lang="zh-CN" altLang="en-US">
                <a:latin typeface="黑体" panose="02010609060101010101" charset="-122"/>
                <a:ea typeface="黑体" panose="02010609060101010101" charset="-122"/>
              </a:rPr>
              <a:t>符合条件的退役军人：退役军人是指从中国人民解放军依法退出现役的军官、军士和义务兵以及从中国人民武装警察部队依法退出现役的警官、警士和义务兵等人员。</a:t>
            </a:r>
            <a:endParaRPr lang="zh-CN" altLang="en-US">
              <a:latin typeface="黑体" panose="02010609060101010101" charset="-122"/>
              <a:ea typeface="黑体" panose="02010609060101010101" charset="-122"/>
            </a:endParaRPr>
          </a:p>
          <a:p>
            <a:r>
              <a:rPr lang="zh-CN" altLang="en-US">
                <a:latin typeface="黑体" panose="02010609060101010101" charset="-122"/>
                <a:ea typeface="黑体" panose="02010609060101010101" charset="-122"/>
              </a:rPr>
              <a:t>烈士遗属、因公牺牲军人遗属、病故军人遗属：烈士、因公牺牲军人、病故军人遗属是指烈士、因公牺牲军人、病故军人的配偶、父母（抚养人）、子女，以及烈士生前承担抚养义务的兄弟姐妹。</a:t>
            </a:r>
            <a:endParaRPr lang="zh-CN" altLang="en-US">
              <a:latin typeface="黑体" panose="02010609060101010101" charset="-122"/>
              <a:ea typeface="黑体" panose="02010609060101010101" charset="-122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" name="矩形 5"/>
          <p:cNvSpPr/>
          <p:nvPr/>
        </p:nvSpPr>
        <p:spPr>
          <a:xfrm>
            <a:off x="561975" y="1801495"/>
            <a:ext cx="11068050" cy="4246245"/>
          </a:xfrm>
          <a:prstGeom prst="rect">
            <a:avLst/>
          </a:prstGeom>
          <a:solidFill>
            <a:srgbClr val="FBDBAA"/>
          </a:solidFill>
          <a:ln w="28575" cap="flat" cmpd="sng" algn="ctr">
            <a:solidFill>
              <a:srgbClr val="E74208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none" lIns="91440" tIns="45720" rIns="91440" bIns="45720" numCol="1" anchor="ctr" anchorCtr="0" compatLnSpc="1"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4" name="内容占位符 3"/>
          <p:cNvSpPr>
            <a:spLocks noGrp="1"/>
          </p:cNvSpPr>
          <p:nvPr>
            <p:ph idx="1"/>
          </p:nvPr>
        </p:nvSpPr>
        <p:spPr>
          <a:xfrm>
            <a:off x="561975" y="2188845"/>
            <a:ext cx="10972800" cy="3471545"/>
          </a:xfrm>
        </p:spPr>
        <p:txBody>
          <a:bodyPr/>
          <a:p>
            <a:pPr marL="0" indent="609600" eaLnBrk="1" latinLnBrk="0" hangingPunct="1">
              <a:lnSpc>
                <a:spcPct val="150000"/>
              </a:lnSpc>
              <a:spcBef>
                <a:spcPts val="0"/>
              </a:spcBef>
              <a:buNone/>
              <a:extLst>
                <a:ext uri="{35155182-B16C-46BC-9424-99874614C6A1}">
                  <wpsdc:indentchars xmlns:wpsdc="http://www.wps.cn/officeDocument/2017/drawingmlCustomData" val="200" checksum="4158780845"/>
                </a:ext>
              </a:extLst>
            </a:pPr>
            <a:r>
              <a:rPr lang="zh-CN" altLang="en-US" sz="2400">
                <a:latin typeface="黑体" panose="02010609060101010101" charset="-122"/>
                <a:ea typeface="黑体" panose="02010609060101010101" charset="-122"/>
              </a:rPr>
              <a:t>·之前领了地方退役军人事务部门发的拥军卡等，依然可以申请优待证；</a:t>
            </a:r>
            <a:endParaRPr lang="zh-CN" altLang="en-US" sz="2400">
              <a:latin typeface="黑体" panose="02010609060101010101" charset="-122"/>
              <a:ea typeface="黑体" panose="02010609060101010101" charset="-122"/>
            </a:endParaRPr>
          </a:p>
          <a:p>
            <a:pPr marL="0" indent="609600" eaLnBrk="1" latinLnBrk="0" hangingPunct="1">
              <a:lnSpc>
                <a:spcPct val="150000"/>
              </a:lnSpc>
              <a:spcBef>
                <a:spcPts val="0"/>
              </a:spcBef>
              <a:buNone/>
              <a:extLst>
                <a:ext uri="{35155182-B16C-46BC-9424-99874614C6A1}">
                  <wpsdc:indentchars xmlns:wpsdc="http://www.wps.cn/officeDocument/2017/drawingmlCustomData" val="200" checksum="4158780845"/>
                </a:ext>
              </a:extLst>
            </a:pPr>
            <a:r>
              <a:rPr lang="zh-CN" altLang="en-US" sz="2400">
                <a:latin typeface="黑体" panose="02010609060101010101" charset="-122"/>
                <a:ea typeface="黑体" panose="02010609060101010101" charset="-122"/>
              </a:rPr>
              <a:t>·优待证不需要年审；</a:t>
            </a:r>
            <a:endParaRPr lang="zh-CN" altLang="en-US" sz="2400">
              <a:latin typeface="黑体" panose="02010609060101010101" charset="-122"/>
              <a:ea typeface="黑体" panose="02010609060101010101" charset="-122"/>
            </a:endParaRPr>
          </a:p>
          <a:p>
            <a:pPr marL="0" indent="609600" eaLnBrk="1" latinLnBrk="0" hangingPunct="1">
              <a:lnSpc>
                <a:spcPct val="150000"/>
              </a:lnSpc>
              <a:spcBef>
                <a:spcPts val="0"/>
              </a:spcBef>
              <a:buNone/>
              <a:extLst>
                <a:ext uri="{35155182-B16C-46BC-9424-99874614C6A1}">
                  <wpsdc:indentchars xmlns:wpsdc="http://www.wps.cn/officeDocument/2017/drawingmlCustomData" val="200" checksum="4158780845"/>
                </a:ext>
              </a:extLst>
            </a:pPr>
            <a:r>
              <a:rPr lang="zh-CN" altLang="en-US" sz="2400">
                <a:latin typeface="黑体" panose="02010609060101010101" charset="-122"/>
                <a:ea typeface="黑体" panose="02010609060101010101" charset="-122"/>
              </a:rPr>
              <a:t>·优待证仅限持证人本人使用，不得买卖、出租、出借；</a:t>
            </a:r>
            <a:endParaRPr lang="zh-CN" altLang="en-US" sz="2400">
              <a:latin typeface="黑体" panose="02010609060101010101" charset="-122"/>
              <a:ea typeface="黑体" panose="02010609060101010101" charset="-122"/>
            </a:endParaRPr>
          </a:p>
          <a:p>
            <a:pPr marL="0" indent="609600" eaLnBrk="1" latinLnBrk="0" hangingPunct="1">
              <a:lnSpc>
                <a:spcPct val="150000"/>
              </a:lnSpc>
              <a:spcBef>
                <a:spcPts val="0"/>
              </a:spcBef>
              <a:buNone/>
              <a:extLst>
                <a:ext uri="{35155182-B16C-46BC-9424-99874614C6A1}">
                  <wpsdc:indentchars xmlns:wpsdc="http://www.wps.cn/officeDocument/2017/drawingmlCustomData" val="200" checksum="4158780845"/>
                </a:ext>
              </a:extLst>
            </a:pPr>
            <a:r>
              <a:rPr lang="zh-CN" altLang="en-US" sz="2400">
                <a:latin typeface="黑体" panose="02010609060101010101" charset="-122"/>
                <a:ea typeface="黑体" panose="02010609060101010101" charset="-122"/>
              </a:rPr>
              <a:t>·优待证没有使用年限。但是由于优待证以银行借记卡为载体，按照银行规定，借记卡有一定的有效期。到期后，持证人应前往合作银行营业网点提出换领申请。</a:t>
            </a:r>
            <a:endParaRPr lang="zh-CN" altLang="en-US" sz="2400">
              <a:latin typeface="黑体" panose="02010609060101010101" charset="-122"/>
              <a:ea typeface="黑体" panose="02010609060101010101" charset="-122"/>
            </a:endParaRPr>
          </a:p>
        </p:txBody>
      </p:sp>
      <p:sp>
        <p:nvSpPr>
          <p:cNvPr id="5" name="标题 1"/>
          <p:cNvSpPr>
            <a:spLocks noGrp="1"/>
          </p:cNvSpPr>
          <p:nvPr/>
        </p:nvSpPr>
        <p:spPr>
          <a:xfrm>
            <a:off x="609600" y="723265"/>
            <a:ext cx="10972800" cy="898525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sz="3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/>
            <a:r>
              <a:rPr lang="zh-CN" altLang="en-US" sz="6000">
                <a:solidFill>
                  <a:srgbClr val="F5AE3C"/>
                </a:solidFill>
                <a:latin typeface="黑体" panose="02010609060101010101" charset="-122"/>
                <a:ea typeface="黑体" panose="02010609060101010101" charset="-122"/>
              </a:rPr>
              <a:t>其他</a:t>
            </a:r>
            <a:endParaRPr lang="zh-CN" altLang="en-US" sz="6000">
              <a:solidFill>
                <a:srgbClr val="F5AE3C"/>
              </a:solidFill>
              <a:latin typeface="黑体" panose="02010609060101010101" charset="-122"/>
              <a:ea typeface="黑体" panose="02010609060101010101" charset="-122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120140"/>
            <a:ext cx="10515600" cy="898525"/>
          </a:xfrm>
        </p:spPr>
        <p:txBody>
          <a:bodyPr/>
          <a:p>
            <a:pPr algn="ctr"/>
            <a:r>
              <a:rPr lang="zh-CN" altLang="en-US" sz="6000">
                <a:solidFill>
                  <a:srgbClr val="F5AE3C"/>
                </a:solidFill>
                <a:latin typeface="黑体" panose="02010609060101010101" charset="-122"/>
                <a:ea typeface="黑体" panose="02010609060101010101" charset="-122"/>
                <a:cs typeface="+mj-cs"/>
                <a:sym typeface="+mn-ea"/>
              </a:rPr>
              <a:t>优待证申领时间</a:t>
            </a:r>
            <a:endParaRPr lang="zh-CN" altLang="en-US" sz="6000">
              <a:solidFill>
                <a:srgbClr val="F5AE3C"/>
              </a:solidFill>
              <a:latin typeface="黑体" panose="02010609060101010101" charset="-122"/>
              <a:ea typeface="黑体" panose="02010609060101010101" charset="-122"/>
              <a:cs typeface="+mj-cs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555625" y="2307590"/>
            <a:ext cx="11068050" cy="3691255"/>
          </a:xfrm>
          <a:prstGeom prst="rect">
            <a:avLst/>
          </a:prstGeom>
          <a:solidFill>
            <a:srgbClr val="FBDBAA"/>
          </a:solidFill>
          <a:ln w="28575" cap="flat" cmpd="sng" algn="ctr">
            <a:solidFill>
              <a:srgbClr val="E74208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none" lIns="91440" tIns="45720" rIns="91440" bIns="45720" numCol="1" anchor="ctr" anchorCtr="0" compatLnSpc="1"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6" name="标题 1"/>
          <p:cNvSpPr>
            <a:spLocks noGrp="1"/>
          </p:cNvSpPr>
          <p:nvPr/>
        </p:nvSpPr>
        <p:spPr>
          <a:xfrm>
            <a:off x="609600" y="1706245"/>
            <a:ext cx="10919460" cy="3239135"/>
          </a:xfrm>
          <a:prstGeom prst="rect">
            <a:avLst/>
          </a:prstGeom>
          <a:noFill/>
          <a:ln w="9525">
            <a:noFill/>
          </a:ln>
        </p:spPr>
        <p:txBody>
          <a:bodyPr anchor="b" anchorCtr="0"/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r>
              <a:rPr lang="en-US" altLang="zh-CN" sz="32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+mn-ea"/>
              </a:rPr>
              <a:t>    </a:t>
            </a:r>
            <a:endParaRPr lang="en-US" altLang="zh-CN" sz="3200">
              <a:latin typeface="黑体" panose="02010609060101010101" charset="-122"/>
              <a:ea typeface="黑体" panose="02010609060101010101" charset="-122"/>
              <a:cs typeface="黑体" panose="02010609060101010101" charset="-122"/>
              <a:sym typeface="+mn-ea"/>
            </a:endParaRPr>
          </a:p>
          <a:p>
            <a:r>
              <a:rPr lang="en-US" altLang="zh-CN" sz="32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+mn-ea"/>
              </a:rPr>
              <a:t>    </a:t>
            </a:r>
            <a:r>
              <a:rPr lang="zh-CN" altLang="en-US" sz="32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+mn-ea"/>
              </a:rPr>
              <a:t>优待证申领制发工作坚持统筹部署、分步实施。</a:t>
            </a:r>
            <a:r>
              <a:rPr lang="en-US" altLang="zh-CN" sz="32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+mn-ea"/>
              </a:rPr>
              <a:t>2022</a:t>
            </a:r>
            <a:r>
              <a:rPr lang="zh-CN" altLang="en-US" sz="32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+mn-ea"/>
              </a:rPr>
              <a:t>年底前完成存量人员优待证申领发放工作。因疫情防控需要，具体办理时间以当地退役军人服务站公布时间为准。2023年1月1日起转入常态化申领。</a:t>
            </a:r>
            <a:endParaRPr lang="zh-CN" altLang="en-US" sz="3200">
              <a:latin typeface="黑体" panose="02010609060101010101" charset="-122"/>
              <a:ea typeface="黑体" panose="02010609060101010101" charset="-122"/>
              <a:cs typeface="黑体" panose="02010609060101010101" charset="-122"/>
              <a:sym typeface="+mn-ea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" name="标题 4"/>
          <p:cNvSpPr>
            <a:spLocks noGrp="1"/>
          </p:cNvSpPr>
          <p:nvPr>
            <p:ph type="title"/>
          </p:nvPr>
        </p:nvSpPr>
        <p:spPr>
          <a:xfrm>
            <a:off x="610235" y="319405"/>
            <a:ext cx="10972800" cy="898525"/>
          </a:xfrm>
        </p:spPr>
        <p:txBody>
          <a:bodyPr/>
          <a:p>
            <a:pPr algn="ctr"/>
            <a:r>
              <a:rPr lang="zh-CN" altLang="en-US" sz="6000">
                <a:solidFill>
                  <a:srgbClr val="F5AE3C"/>
                </a:solidFill>
                <a:latin typeface="黑体" panose="02010609060101010101" charset="-122"/>
                <a:ea typeface="黑体" panose="02010609060101010101" charset="-122"/>
              </a:rPr>
              <a:t>优待证长什么样？</a:t>
            </a:r>
            <a:endParaRPr lang="zh-CN" altLang="en-US" sz="6000">
              <a:solidFill>
                <a:srgbClr val="F5AE3C"/>
              </a:solidFill>
              <a:latin typeface="黑体" panose="02010609060101010101" charset="-122"/>
              <a:ea typeface="黑体" panose="02010609060101010101" charset="-122"/>
            </a:endParaRPr>
          </a:p>
        </p:txBody>
      </p:sp>
      <p:pic>
        <p:nvPicPr>
          <p:cNvPr id="5121" name="图片 2" descr="3038846932c03751ff8506ac808e938"/>
          <p:cNvPicPr>
            <a:picLocks noChangeAspect="1"/>
          </p:cNvPicPr>
          <p:nvPr>
            <p:ph idx="1"/>
          </p:nvPr>
        </p:nvPicPr>
        <p:blipFill>
          <a:blip r:embed="rId1"/>
          <a:srcRect t="19194"/>
          <a:stretch>
            <a:fillRect/>
          </a:stretch>
        </p:blipFill>
        <p:spPr>
          <a:xfrm>
            <a:off x="2101850" y="1371600"/>
            <a:ext cx="7988935" cy="495300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6145" name="图片 1" descr="be54e8be706b282ef7d6db376a76ca5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598295" y="453390"/>
            <a:ext cx="8995410" cy="535940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" name="矩形 4"/>
          <p:cNvSpPr/>
          <p:nvPr/>
        </p:nvSpPr>
        <p:spPr>
          <a:xfrm>
            <a:off x="561975" y="529590"/>
            <a:ext cx="11068050" cy="5300345"/>
          </a:xfrm>
          <a:prstGeom prst="rect">
            <a:avLst/>
          </a:prstGeom>
          <a:solidFill>
            <a:srgbClr val="FBDBAA"/>
          </a:solidFill>
          <a:ln w="28575" cap="flat" cmpd="sng" algn="ctr">
            <a:solidFill>
              <a:srgbClr val="E74208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none" lIns="91440" tIns="45720" rIns="91440" bIns="45720" numCol="1" anchor="ctr" anchorCtr="0" compatLnSpc="1"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873760" y="1056640"/>
            <a:ext cx="10444480" cy="424624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0" indent="914400" algn="l" fontAlgn="auto">
              <a:lnSpc>
                <a:spcPct val="150000"/>
              </a:lnSpc>
              <a:buNone/>
              <a:extLst>
                <a:ext uri="{35155182-B16C-46BC-9424-99874614C6A1}">
                  <wpsdc:indentchars xmlns:wpsdc="http://www.wps.cn/officeDocument/2017/drawingmlCustomData" val="200" checksum="797548545"/>
                </a:ext>
              </a:extLst>
            </a:pPr>
            <a:r>
              <a:rPr lang="zh-CN" altLang="en-US" sz="3600">
                <a:solidFill>
                  <a:schemeClr val="tx1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+mn-ea"/>
              </a:rPr>
              <a:t>优待证分为“中华人民共和国退役军人优待证”、“中华人民共和国烈士、因公牺牲军人、病故军人遗属优待证”两种。面向符合条件的退役军人和烈士、因公牺牲军人、病故军人遗属发放。优待证是持证人彰显荣誉的载体、享受优待的凭证。</a:t>
            </a:r>
            <a:endParaRPr lang="zh-CN" altLang="en-US" sz="3600">
              <a:solidFill>
                <a:schemeClr val="tx1"/>
              </a:solidFill>
              <a:latin typeface="黑体" panose="02010609060101010101" charset="-122"/>
              <a:ea typeface="黑体" panose="02010609060101010101" charset="-122"/>
              <a:cs typeface="黑体" panose="02010609060101010101" charset="-122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" name="矩形 5"/>
          <p:cNvSpPr/>
          <p:nvPr/>
        </p:nvSpPr>
        <p:spPr>
          <a:xfrm>
            <a:off x="561975" y="1745615"/>
            <a:ext cx="11068050" cy="4246245"/>
          </a:xfrm>
          <a:prstGeom prst="rect">
            <a:avLst/>
          </a:prstGeom>
          <a:solidFill>
            <a:srgbClr val="FBDBAA"/>
          </a:solidFill>
          <a:ln w="28575" cap="flat" cmpd="sng" algn="ctr">
            <a:solidFill>
              <a:srgbClr val="E74208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none" lIns="91440" tIns="45720" rIns="91440" bIns="45720" numCol="1" anchor="ctr" anchorCtr="0" compatLnSpc="1"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09600" y="1804670"/>
            <a:ext cx="10972800" cy="3879850"/>
          </a:xfrm>
        </p:spPr>
        <p:txBody>
          <a:bodyPr/>
          <a:p>
            <a:pPr>
              <a:lnSpc>
                <a:spcPct val="150000"/>
              </a:lnSpc>
            </a:pPr>
            <a:r>
              <a:rPr lang="zh-CN" altLang="en-US" sz="2400">
                <a:solidFill>
                  <a:srgbClr val="E9490F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+mn-ea"/>
              </a:rPr>
              <a:t>现场申请。</a:t>
            </a:r>
            <a:r>
              <a:rPr lang="zh-CN" altLang="en-US" sz="24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申请人携带相关材料前往户籍地或常住地乡镇（街道）退役军人服务站提出申请。</a:t>
            </a:r>
            <a:endParaRPr lang="zh-CN" altLang="en-US" sz="2400">
              <a:latin typeface="黑体" panose="02010609060101010101" charset="-122"/>
              <a:ea typeface="黑体" panose="02010609060101010101" charset="-122"/>
              <a:cs typeface="黑体" panose="02010609060101010101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400">
                <a:solidFill>
                  <a:srgbClr val="E9490F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网上申请。</a:t>
            </a:r>
            <a:r>
              <a:rPr lang="zh-CN" altLang="en-US" sz="24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已完成建档立卡信息完善的申请人，可通过互联网登录退役军人服务平台，在线提交申请。网址：http</a:t>
            </a:r>
            <a:r>
              <a:rPr lang="en-US" altLang="zh-CN" sz="24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s</a:t>
            </a:r>
            <a:r>
              <a:rPr lang="zh-CN" altLang="en-US" sz="24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:</a:t>
            </a:r>
            <a:r>
              <a:rPr lang="en-US" altLang="zh-CN" sz="24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/</a:t>
            </a:r>
            <a:r>
              <a:rPr lang="zh-CN" altLang="en-US" sz="24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/fwpt.mva.gov.cn:9433/net-portal/</a:t>
            </a:r>
            <a:r>
              <a:rPr lang="en-US" altLang="zh-CN" sz="24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l</a:t>
            </a:r>
            <a:r>
              <a:rPr lang="zh-CN" altLang="en-US" sz="24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ogin（目前暂未开通）</a:t>
            </a:r>
            <a:endParaRPr lang="zh-CN" altLang="en-US" sz="2400">
              <a:latin typeface="黑体" panose="02010609060101010101" charset="-122"/>
              <a:ea typeface="黑体" panose="02010609060101010101" charset="-122"/>
              <a:cs typeface="黑体" panose="02010609060101010101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400">
                <a:solidFill>
                  <a:srgbClr val="E9490F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入户办理。</a:t>
            </a:r>
            <a:r>
              <a:rPr lang="zh-CN" altLang="en-US" sz="24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对于年龄超过80周岁、无自理能力、长期卧床等不便到现场的申请人，本人及其家属可联系就近的乡镇（街道）退役军人服务站，申请入户办理。</a:t>
            </a:r>
            <a:endParaRPr lang="zh-CN" altLang="en-US" sz="2400">
              <a:latin typeface="黑体" panose="02010609060101010101" charset="-122"/>
              <a:ea typeface="黑体" panose="02010609060101010101" charset="-122"/>
              <a:cs typeface="黑体" panose="02010609060101010101" charset="-122"/>
            </a:endParaRPr>
          </a:p>
        </p:txBody>
      </p:sp>
      <p:sp>
        <p:nvSpPr>
          <p:cNvPr id="5" name="标题 1"/>
          <p:cNvSpPr>
            <a:spLocks noGrp="1"/>
          </p:cNvSpPr>
          <p:nvPr/>
        </p:nvSpPr>
        <p:spPr>
          <a:xfrm>
            <a:off x="609600" y="723265"/>
            <a:ext cx="10972800" cy="898525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sz="3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/>
            <a:r>
              <a:rPr lang="zh-CN" altLang="en-US" sz="6000">
                <a:solidFill>
                  <a:srgbClr val="F5AE3C"/>
                </a:solidFill>
                <a:latin typeface="黑体" panose="02010609060101010101" charset="-122"/>
                <a:ea typeface="黑体" panose="02010609060101010101" charset="-122"/>
              </a:rPr>
              <a:t>怎样申请优待证？</a:t>
            </a:r>
            <a:endParaRPr lang="zh-CN" altLang="en-US" sz="6000">
              <a:solidFill>
                <a:srgbClr val="F5AE3C"/>
              </a:solidFill>
              <a:latin typeface="黑体" panose="02010609060101010101" charset="-122"/>
              <a:ea typeface="黑体" panose="02010609060101010101" charset="-122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矩形 3"/>
          <p:cNvSpPr/>
          <p:nvPr/>
        </p:nvSpPr>
        <p:spPr>
          <a:xfrm>
            <a:off x="546100" y="1790700"/>
            <a:ext cx="11068050" cy="4246245"/>
          </a:xfrm>
          <a:prstGeom prst="rect">
            <a:avLst/>
          </a:prstGeom>
          <a:solidFill>
            <a:srgbClr val="FBDBAA"/>
          </a:solidFill>
          <a:ln w="28575" cap="flat" cmpd="sng" algn="ctr">
            <a:solidFill>
              <a:srgbClr val="E74208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none" lIns="91440" tIns="45720" rIns="91440" bIns="45720" numCol="1" anchor="ctr" anchorCtr="0" compatLnSpc="1"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77215" y="1918970"/>
            <a:ext cx="11005820" cy="3114675"/>
          </a:xfrm>
        </p:spPr>
        <p:txBody>
          <a:bodyPr/>
          <a:p>
            <a:pPr>
              <a:lnSpc>
                <a:spcPct val="150000"/>
              </a:lnSpc>
            </a:pPr>
            <a:r>
              <a:rPr lang="zh-CN" altLang="en-US" sz="20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原则上应向户籍地乡镇（街道）退役军人服务站申请</a:t>
            </a:r>
            <a:endParaRPr lang="zh-CN" altLang="en-US" sz="2000">
              <a:latin typeface="黑体" panose="02010609060101010101" charset="-122"/>
              <a:ea typeface="黑体" panose="02010609060101010101" charset="-122"/>
              <a:cs typeface="黑体" panose="02010609060101010101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0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不在户籍地常住的对象，可向常住地乡镇（街道)退役军人服务站申请优待证。在常住地申领优待证的应符合以下条件之一：</a:t>
            </a:r>
            <a:endParaRPr lang="zh-CN" altLang="en-US" sz="2000">
              <a:latin typeface="黑体" panose="02010609060101010101" charset="-122"/>
              <a:ea typeface="黑体" panose="02010609060101010101" charset="-122"/>
              <a:cs typeface="黑体" panose="02010609060101010101" charset="-122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zh-CN" altLang="en-US" sz="20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（1）外地市户籍常住开封市的退役军人及“三属”申领我市优待证需提供以下材料：须持有我市公安部门制发的居住证；在我市交纳社会保险两年以上；有工作单位的，由工作单位人事部门出具工作证明；无工作单位的，需本人签署无违法犯罪承诺书，并配合提供本人联系地址、电话等信息。</a:t>
            </a:r>
            <a:endParaRPr lang="zh-CN" altLang="en-US" sz="2000">
              <a:latin typeface="黑体" panose="02010609060101010101" charset="-122"/>
              <a:ea typeface="黑体" panose="02010609060101010101" charset="-122"/>
              <a:cs typeface="黑体" panose="02010609060101010101" charset="-122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zh-CN" altLang="en-US" sz="20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（2）本人在开封市购买有住房的（含商业房产）。</a:t>
            </a:r>
            <a:endParaRPr lang="zh-CN" altLang="en-US" sz="2000">
              <a:latin typeface="黑体" panose="02010609060101010101" charset="-122"/>
              <a:ea typeface="黑体" panose="02010609060101010101" charset="-122"/>
              <a:cs typeface="黑体" panose="02010609060101010101" charset="-122"/>
            </a:endParaRPr>
          </a:p>
        </p:txBody>
      </p:sp>
      <p:sp>
        <p:nvSpPr>
          <p:cNvPr id="5" name="标题 1"/>
          <p:cNvSpPr>
            <a:spLocks noGrp="1"/>
          </p:cNvSpPr>
          <p:nvPr/>
        </p:nvSpPr>
        <p:spPr>
          <a:xfrm>
            <a:off x="609600" y="723265"/>
            <a:ext cx="10972800" cy="898525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sz="3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/>
            <a:r>
              <a:rPr lang="zh-CN" altLang="en-US" sz="6000">
                <a:solidFill>
                  <a:srgbClr val="F5AE3C"/>
                </a:solidFill>
                <a:latin typeface="黑体" panose="02010609060101010101" charset="-122"/>
                <a:ea typeface="黑体" panose="02010609060101010101" charset="-122"/>
              </a:rPr>
              <a:t>到哪里申请优待证？</a:t>
            </a:r>
            <a:endParaRPr lang="zh-CN" altLang="en-US" sz="6000">
              <a:solidFill>
                <a:srgbClr val="F5AE3C"/>
              </a:solidFill>
              <a:latin typeface="黑体" panose="02010609060101010101" charset="-122"/>
              <a:ea typeface="黑体" panose="02010609060101010101" charset="-122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矩形 3"/>
          <p:cNvSpPr/>
          <p:nvPr/>
        </p:nvSpPr>
        <p:spPr>
          <a:xfrm>
            <a:off x="561975" y="1790700"/>
            <a:ext cx="11068050" cy="4246245"/>
          </a:xfrm>
          <a:prstGeom prst="rect">
            <a:avLst/>
          </a:prstGeom>
          <a:solidFill>
            <a:srgbClr val="FBDBAA"/>
          </a:solidFill>
          <a:ln w="28575" cap="flat" cmpd="sng" algn="ctr">
            <a:solidFill>
              <a:srgbClr val="E74208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none" lIns="91440" tIns="45720" rIns="91440" bIns="45720" numCol="1" anchor="ctr" anchorCtr="0" compatLnSpc="1"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524000" y="2327910"/>
            <a:ext cx="9144000" cy="3013710"/>
          </a:xfrm>
        </p:spPr>
        <p:txBody>
          <a:bodyPr/>
          <a:p>
            <a:pPr marL="0" indent="812800" eaLnBrk="1" latinLnBrk="0" hangingPunct="1">
              <a:lnSpc>
                <a:spcPct val="150000"/>
              </a:lnSpc>
              <a:spcBef>
                <a:spcPts val="0"/>
              </a:spcBef>
              <a:buNone/>
              <a:extLst>
                <a:ext uri="{35155182-B16C-46BC-9424-99874614C6A1}">
                  <wpsdc:indentchars xmlns:wpsdc="http://www.wps.cn/officeDocument/2017/drawingmlCustomData" val="200" checksum="3877492575"/>
                </a:ext>
              </a:extLst>
            </a:pPr>
            <a:r>
              <a:rPr lang="zh-CN" altLang="en-US">
                <a:latin typeface="黑体" panose="02010609060101010101" charset="-122"/>
                <a:ea typeface="黑体" panose="02010609060101010101" charset="-122"/>
              </a:rPr>
              <a:t>建议最好由本人去申请，无民事行为能力或限制民事行为能力人，需由监护人提出申请。</a:t>
            </a:r>
            <a:endParaRPr lang="zh-CN" altLang="en-US">
              <a:latin typeface="黑体" panose="02010609060101010101" charset="-122"/>
              <a:ea typeface="黑体" panose="02010609060101010101" charset="-122"/>
            </a:endParaRPr>
          </a:p>
          <a:p>
            <a:pPr marL="0" indent="812800" eaLnBrk="1" latinLnBrk="0" hangingPunct="1">
              <a:lnSpc>
                <a:spcPct val="150000"/>
              </a:lnSpc>
              <a:spcBef>
                <a:spcPts val="0"/>
              </a:spcBef>
              <a:buNone/>
              <a:extLst>
                <a:ext uri="{35155182-B16C-46BC-9424-99874614C6A1}">
                  <wpsdc:indentchars xmlns:wpsdc="http://www.wps.cn/officeDocument/2017/drawingmlCustomData" val="200" checksum="3877492575"/>
                </a:ext>
              </a:extLst>
            </a:pPr>
            <a:r>
              <a:rPr lang="zh-CN" altLang="en-US">
                <a:latin typeface="黑体" panose="02010609060101010101" charset="-122"/>
                <a:ea typeface="黑体" panose="02010609060101010101" charset="-122"/>
              </a:rPr>
              <a:t>对于确有原因无法本人去申请的，可以委托他人申请。</a:t>
            </a:r>
            <a:endParaRPr lang="zh-CN" altLang="en-US">
              <a:latin typeface="黑体" panose="02010609060101010101" charset="-122"/>
              <a:ea typeface="黑体" panose="02010609060101010101" charset="-122"/>
            </a:endParaRPr>
          </a:p>
        </p:txBody>
      </p:sp>
      <p:sp>
        <p:nvSpPr>
          <p:cNvPr id="5" name="标题 1"/>
          <p:cNvSpPr>
            <a:spLocks noGrp="1"/>
          </p:cNvSpPr>
          <p:nvPr/>
        </p:nvSpPr>
        <p:spPr>
          <a:xfrm>
            <a:off x="609600" y="723265"/>
            <a:ext cx="10972800" cy="898525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sz="3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/>
            <a:r>
              <a:rPr lang="zh-CN" altLang="en-US" sz="6000">
                <a:solidFill>
                  <a:srgbClr val="F5AE3C"/>
                </a:solidFill>
                <a:latin typeface="黑体" panose="02010609060101010101" charset="-122"/>
                <a:ea typeface="黑体" panose="02010609060101010101" charset="-122"/>
              </a:rPr>
              <a:t>本人必须去吗？</a:t>
            </a:r>
            <a:endParaRPr lang="zh-CN" altLang="en-US" sz="6000">
              <a:solidFill>
                <a:srgbClr val="F5AE3C"/>
              </a:solidFill>
              <a:latin typeface="黑体" panose="02010609060101010101" charset="-122"/>
              <a:ea typeface="黑体" panose="02010609060101010101" charset="-122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range Waves">
  <a:themeElements>
    <a:clrScheme name="Orange Waves 13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C73109"/>
      </a:accent1>
      <a:accent2>
        <a:srgbClr val="FF5050"/>
      </a:accent2>
      <a:accent3>
        <a:srgbClr val="FFFFFF"/>
      </a:accent3>
      <a:accent4>
        <a:srgbClr val="000000"/>
      </a:accent4>
      <a:accent5>
        <a:srgbClr val="E0ADAA"/>
      </a:accent5>
      <a:accent6>
        <a:srgbClr val="E74848"/>
      </a:accent6>
      <a:hlink>
        <a:srgbClr val="4D4D4D"/>
      </a:hlink>
      <a:folHlink>
        <a:srgbClr val="777777"/>
      </a:folHlink>
    </a:clrScheme>
    <a:fontScheme name="Orange Waves">
      <a:majorFont>
        <a:latin typeface="Arial"/>
        <a:ea typeface="SimSun"/>
        <a:cs typeface=""/>
      </a:majorFont>
      <a:minorFont>
        <a:latin typeface="Arial"/>
        <a:ea typeface="SimSun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0">
          <a:gsLst>
            <a:gs pos="0">
              <a:schemeClr val="accent1"/>
            </a:gs>
            <a:gs pos="100000">
              <a:schemeClr val="accent2"/>
            </a:gs>
          </a:gsLst>
          <a:lin ang="5400000" scaled="1"/>
        </a:gra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</a:spPr>
      <a:bodyPr vert="horz" wrap="none" lIns="91440" tIns="45720" rIns="91440" bIns="45720" numCol="1" anchor="ctr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zh-CN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宋体" panose="02010600030101010101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0">
          <a:gsLst>
            <a:gs pos="0">
              <a:schemeClr val="accent1"/>
            </a:gs>
            <a:gs pos="100000">
              <a:schemeClr val="accent2"/>
            </a:gs>
          </a:gsLst>
          <a:lin ang="5400000" scaled="1"/>
        </a:gra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</a:spPr>
      <a:bodyPr vert="horz" wrap="none" lIns="91440" tIns="45720" rIns="91440" bIns="45720" numCol="1" anchor="ctr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zh-CN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宋体" panose="02010600030101010101" pitchFamily="2" charset="-122"/>
          </a:defRPr>
        </a:defPPr>
      </a:lstStyle>
    </a:lnDef>
  </a:objectDefaults>
  <a:extraClrSchemeLst>
    <a:extraClrScheme>
      <a:clrScheme name="Orange Wave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range Waves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range Waves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range Waves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range Waves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range Waves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ange Waves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ange Waves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ange Waves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ange Waves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ange Waves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ange Waves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ange Waves 13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C73109"/>
        </a:accent1>
        <a:accent2>
          <a:srgbClr val="FF5050"/>
        </a:accent2>
        <a:accent3>
          <a:srgbClr val="FFFFFF"/>
        </a:accent3>
        <a:accent4>
          <a:srgbClr val="000000"/>
        </a:accent4>
        <a:accent5>
          <a:srgbClr val="E0ADAA"/>
        </a:accent5>
        <a:accent6>
          <a:srgbClr val="E74848"/>
        </a:accent6>
        <a:hlink>
          <a:srgbClr val="4D4D4D"/>
        </a:hlink>
        <a:folHlink>
          <a:srgbClr val="777777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宋体"/>
        <a:ea typeface=""/>
        <a:cs typeface=""/>
        <a:font script="Jpan" typeface="游ゴシック Light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宋体"/>
        <a:ea typeface=""/>
        <a:cs typeface=""/>
        <a:font script="Jpan" typeface="游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2936</Words>
  <Application>WPS 演示</Application>
  <PresentationFormat>宽屏</PresentationFormat>
  <Paragraphs>157</Paragraphs>
  <Slides>20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20</vt:i4>
      </vt:variant>
    </vt:vector>
  </HeadingPairs>
  <TitlesOfParts>
    <vt:vector size="29" baseType="lpstr">
      <vt:lpstr>Arial</vt:lpstr>
      <vt:lpstr>宋体</vt:lpstr>
      <vt:lpstr>Wingdings</vt:lpstr>
      <vt:lpstr>方正小标宋简体</vt:lpstr>
      <vt:lpstr>黑体</vt:lpstr>
      <vt:lpstr>微软雅黑</vt:lpstr>
      <vt:lpstr>Calibri</vt:lpstr>
      <vt:lpstr>Arial Unicode MS</vt:lpstr>
      <vt:lpstr>Orange Waves</vt:lpstr>
      <vt:lpstr>一图看懂  优待证</vt:lpstr>
      <vt:lpstr>谁可以申请优待证？</vt:lpstr>
      <vt:lpstr>PowerPoint 演示文稿</vt:lpstr>
      <vt:lpstr>优待证长什么样？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申请人有下列情形的审核不予通过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Administrator</cp:lastModifiedBy>
  <cp:revision>57</cp:revision>
  <dcterms:created xsi:type="dcterms:W3CDTF">2022-02-09T08:32:00Z</dcterms:created>
  <dcterms:modified xsi:type="dcterms:W3CDTF">2022-04-20T08:50:58Z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2052-11.1.0.11365</vt:lpwstr>
  </property>
  <property fmtid="{D5CDD505-2E9C-101B-9397-08002B2CF9AE}" pid="3" name="ICV">
    <vt:lpwstr>C6188B20E91549C59F8CF3F0A5C648E0</vt:lpwstr>
  </property>
</Properties>
</file>