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327" r:id="rId13"/>
    <p:sldId id="276" r:id="rId14"/>
    <p:sldId id="304" r:id="rId15"/>
    <p:sldId id="265" r:id="rId16"/>
    <p:sldId id="266" r:id="rId17"/>
    <p:sldId id="267" r:id="rId18"/>
    <p:sldId id="269" r:id="rId19"/>
    <p:sldId id="270" r:id="rId20"/>
    <p:sldId id="271" r:id="rId21"/>
    <p:sldId id="272" r:id="rId2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BAA"/>
    <a:srgbClr val="E9490F"/>
    <a:srgbClr val="F5AE3C"/>
    <a:srgbClr val="F1942C"/>
    <a:srgbClr val="ED751C"/>
    <a:srgbClr val="E74208"/>
    <a:srgbClr val="B2B2B2"/>
    <a:srgbClr val="202020"/>
    <a:srgbClr val="32323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0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C4527FD-C22F-4528-B2BB-24ACAEFD76BE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C4527FD-C22F-4528-B2BB-24ACAEFD76BE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84885" y="294640"/>
            <a:ext cx="5869940" cy="2827020"/>
          </a:xfrm>
        </p:spPr>
        <p:txBody>
          <a:bodyPr/>
          <a:lstStyle/>
          <a:p>
            <a:r>
              <a:rPr lang="zh-CN" altLang="en-US" sz="8000" b="1" spc="20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</a:rPr>
              <a:t>一图看懂</a:t>
            </a:r>
            <a:br>
              <a:rPr lang="zh-CN" altLang="en-US" sz="8000" b="1" spc="20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</a:rPr>
            </a:br>
            <a:r>
              <a:rPr lang="en-US" altLang="zh-CN" sz="8000" b="1" spc="20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</a:rPr>
              <a:t> </a:t>
            </a:r>
            <a:r>
              <a:rPr lang="zh-CN" altLang="en-US" sz="8000" b="1" spc="20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</a:rPr>
              <a:t>优待证</a:t>
            </a:r>
            <a:endParaRPr lang="zh-CN" altLang="en-US" sz="8000" b="1" spc="2000">
              <a:solidFill>
                <a:srgbClr val="F5AE3C"/>
              </a:solidFill>
              <a:uFillTx/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74415" y="5320030"/>
            <a:ext cx="50615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600" b="1" spc="5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2022</a:t>
            </a:r>
            <a:r>
              <a:rPr lang="zh-CN" altLang="en-US" sz="3600" b="1" spc="5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年</a:t>
            </a:r>
            <a:r>
              <a:rPr lang="en-US" altLang="zh-CN" sz="3600" b="1" spc="5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4</a:t>
            </a:r>
            <a:r>
              <a:rPr lang="zh-CN" altLang="en-US" sz="3600" b="1" spc="5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月</a:t>
            </a:r>
            <a:r>
              <a:rPr lang="en-US" altLang="zh-CN" sz="3600" b="1" spc="5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20</a:t>
            </a:r>
            <a:r>
              <a:rPr lang="zh-CN" altLang="en-US" sz="3600" b="1" spc="5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日</a:t>
            </a:r>
            <a:endParaRPr lang="zh-CN" altLang="en-US" sz="3600" b="1" spc="500">
              <a:solidFill>
                <a:srgbClr val="F5AE3C"/>
              </a:solidFill>
              <a:uFillTx/>
              <a:latin typeface="方正小标宋简体" panose="03000509000000000000" charset="-122"/>
              <a:ea typeface="方正小标宋简体" panose="03000509000000000000" charset="-122"/>
              <a:cs typeface="方正小标宋简体" panose="03000509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91815" y="4622800"/>
            <a:ext cx="6169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>
                <a:latin typeface="方正小标宋简体" panose="03000509000000000000" charset="-122"/>
                <a:ea typeface="方正小标宋简体" panose="03000509000000000000" charset="-122"/>
              </a:rPr>
              <a:t>   </a:t>
            </a:r>
            <a:r>
              <a:rPr lang="en-US" altLang="zh-CN" sz="3600" b="1" spc="500">
                <a:solidFill>
                  <a:srgbClr val="F5AE3C"/>
                </a:solidFill>
                <a:uFillTx/>
                <a:latin typeface="方正小标宋简体" panose="03000509000000000000" charset="-122"/>
                <a:ea typeface="方正小标宋简体" panose="03000509000000000000" charset="-122"/>
                <a:cs typeface="方正小标宋简体" panose="03000509000000000000" charset="-122"/>
              </a:rPr>
              <a:t> 开封市退役军人事务局</a:t>
            </a:r>
            <a:endParaRPr lang="zh-CN" altLang="en-US" sz="3000">
              <a:solidFill>
                <a:srgbClr val="FFC000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561975" y="852805"/>
            <a:ext cx="11068050" cy="5184140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822325"/>
            <a:ext cx="10972800" cy="5195570"/>
          </a:xfrm>
        </p:spPr>
        <p:txBody>
          <a:bodyPr/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···</a:t>
            </a:r>
            <a:r>
              <a:rPr lang="zh-CN" altLang="en-US" sz="1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退役军人和其他优抚对象应在完成建档立卡后再申领优待证，未进行建档立卡的要先到乡镇(办事处)退役军人服务站完成个人信息建档立卡工作。</a:t>
            </a: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1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一、</a:t>
            </a:r>
            <a:r>
              <a:rPr lang="zh-CN" altLang="en-US" sz="1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建档立卡需要提供的材料。</a:t>
            </a: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1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1.身份证原件；</a:t>
            </a: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1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2.户口本原件；</a:t>
            </a: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1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.退役军人身份证明材料，包括转业证、退伍证、军队离退休证、复员证等（①退役证件丢失的；②现用名与退役证件姓名不一致的；③退役证件照污损无法辨别姓名、入退伍时间和退役军人身份的；④退役证上记载的服役年限超出法定义务兵役年限的；⑤提供虚假证件的。出现上述五种情况的，需提供加盖档案保管部门印章的入退伍登记表复印件）；</a:t>
            </a: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1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4.残疾军人、伤残民兵民工、伤残人民警察、残疾消防救援人员、伤残预备役人员、因公伤残人员需提供残疾军人证、伤残民兵民工证、因战因公伤残人员证等身份证明材料；</a:t>
            </a: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457200" algn="l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-45720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8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申请所需材料</a:t>
            </a:r>
            <a:endParaRPr lang="zh-CN" altLang="en-US" sz="48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61975" y="634365"/>
            <a:ext cx="11068050" cy="5402580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593090" y="882650"/>
            <a:ext cx="10972800" cy="43865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2775" y="716915"/>
            <a:ext cx="10965180" cy="99606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5.“三属”人员需提供相关身份证明材料，持证人需提供烈士证明书、因公牺牲军人证明书、病故军人证明书等相关证件，非持证人还需提供亲属关系证明，包括但不限于户口本、结婚证、出生证明等；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6.立功受奖人员需提供立功受奖材料或证明；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7.帮扶援助对象需提供低保证、特困证等证明；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8.其他所需材料或证明。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二、建档立卡信息完善的申请人：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（一）本人申请需提供的材料。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1.</a:t>
            </a: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身份证；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</a:t>
            </a: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近期一寸白底彩色免冠电子证件照片（规格为352像素宽*440像素高，JPEG格式，分辨率300DPI，大小为20K-50K）。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61975" y="634365"/>
            <a:ext cx="11068050" cy="5402580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593090" y="882650"/>
            <a:ext cx="10972800" cy="43865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zh-CN" altLang="en-US" sz="1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2775" y="568325"/>
            <a:ext cx="10965180" cy="104711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（二）委托他人申请需提供的材料。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申请人身份证、照片、受托人的身份证及书面委托书原件。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书面委托书应写明委托人姓名及身份证号码、委托原因、委托事项、委托人和受托人关系、受托人姓名及身份证号码等情况，并由委托人亲笔签名。书面委托书由受理申请的乡镇（街道）退役军人服务站留存，并拍照上传至系统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（三）监护人代为申请需提供的材料。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1.</a:t>
            </a: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申请人身份证、照片；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altLang="zh-CN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</a:t>
            </a: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监护人身份证及监护证明，包括但不限于：户口簿、监护关系公证书、出生医学证明，或者被监护人所在单位、居住地的村（社区）居委会或者人民法院指定监护人的证明材料。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（四）向常住地所在地市申请需提供的材料。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ts val="32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除提交上述有关材料外，还需提供所申请地市要求提供的其他相关材料。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b="1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注：已建档立卡的优待证申领对象，如信息有误或材料不完善，需根据建档立卡系统提示信息携带相关证明材料。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en-US" altLang="zh-CN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995" y="835660"/>
            <a:ext cx="10972800" cy="582613"/>
          </a:xfrm>
        </p:spPr>
        <p:txBody>
          <a:bodyPr/>
          <a:p>
            <a:pPr algn="ctr"/>
            <a:r>
              <a:rPr lang="zh-CN" altLang="en-US" sz="48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申请人有下列情形的审核不予通过</a:t>
            </a:r>
            <a:endParaRPr lang="zh-CN" altLang="en-US" sz="48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1975" y="1599565"/>
            <a:ext cx="11068050" cy="4455160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1825" y="1913255"/>
            <a:ext cx="1094613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服役期间被部队除名、开除军籍的；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处于剥夺政治权利期限内的；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en-US" altLang="zh-CN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处于服刑、羁押、通缉期间的。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对于有上述情形的申请人应告知其不符合审核条件，建议其不提出申请。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561975" y="1790700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1975" y="1964055"/>
            <a:ext cx="10972800" cy="3899535"/>
          </a:xfrm>
        </p:spPr>
        <p:txBody>
          <a:bodyPr/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申请之后，需要一段时间才能拿到优待证。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一方面是符合申领条件的对象很多，基层接受申请需要一定的时间。各地退役军人事务部门都作了一些安排，请多关注当地退役军人事务部门发布的消息，以便安排好申请时间。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另一方面，优待证从申请到拿到手，有很多环节，包括建档立卡、申请信息材料核实、审核、制作，以及分送运输到退役军人服务站等，需要一定的时间。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多久能拿到？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561975" y="1790700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969135"/>
            <a:ext cx="10972800" cy="3889375"/>
          </a:xfrm>
        </p:spPr>
        <p:txBody>
          <a:bodyPr/>
          <a:p>
            <a:pPr marL="0" indent="5080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一、国家提供的面向全国持证人的优待服务，主要以退役军人事务部等20部门《关于加强军人军属、退役军人和其他优抚对象优待工作的意见》及基本优待目录清单中明确的可使用优待证的优待服务；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5080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二、退役军人事务部与相关合作单位签署的各优待类协议所涉及服务；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5080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三、河南省、开封市和各地面向持证人的优待服务；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5080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四、社会各界主动提供的优待服务。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5080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后续，退役军人事务部和地方各级退役军人事务部门将不断拓展优待领域，提高优待证的“含金量”，切实增强持证人的荣誉感、获得感。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持证可享受哪些优待？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561975" y="1790700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1975" y="2699385"/>
            <a:ext cx="10972800" cy="2428240"/>
          </a:xfrm>
        </p:spPr>
        <p:txBody>
          <a:bodyPr/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每名申请人只能申请一张优待证。两种优待证申领条件均符合的对象，可根据意愿选择申请其中一种优待证。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具有双重或多重身份的对象，其相关身份均写入优待证芯片，按规定享受相应的优待服务。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可以申请几张优待证？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561975" y="1801495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16735"/>
            <a:ext cx="10972800" cy="2498090"/>
          </a:xfrm>
        </p:spPr>
        <p:txBody>
          <a:bodyPr/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优待证遗失的，持证人应先联系合作银行进行挂失，并在挂失后第一时间告知受理申请的乡镇（街道）退役军人服务站。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优待证挂失后，持证人可到乡镇（街道）退役军人服务站或原合作银行网点申请补领。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遗失了怎么办？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561975" y="1801495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225" y="2028825"/>
            <a:ext cx="10972800" cy="1959610"/>
          </a:xfrm>
        </p:spPr>
        <p:txBody>
          <a:bodyPr/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优待证出现特定情形可以进行更换。《退役军人、其他优抚对象优待证管理办法（试行）》明确了可以更换的情形以及到哪里更换。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持证人在申请更换优待证时，须交回原持有的优待证。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能否更换？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561975" y="1801495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09600" y="1871345"/>
            <a:ext cx="10972800" cy="4027805"/>
          </a:xfrm>
        </p:spPr>
        <p:txBody>
          <a:bodyPr/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1.伪造、变造、买卖、出租、出借优待证的；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2.使用虚假证明材料骗领优待证的；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3.户籍注销的；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4.被剥夺政治权利的；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5.处于服刑、羁押、通缉期间的；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6.被开除中国共产党党籍或者被开除公职的；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7.存在严重影响身份荣誉的其他情形的。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优待证被收回的情形？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561975" y="1722755"/>
            <a:ext cx="11068050" cy="4276090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23265"/>
            <a:ext cx="10972800" cy="898525"/>
          </a:xfrm>
        </p:spPr>
        <p:txBody>
          <a:bodyPr/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谁可以申请优待证？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31595"/>
            <a:ext cx="10972800" cy="4953000"/>
          </a:xfrm>
        </p:spPr>
        <p:txBody>
          <a:bodyPr/>
          <a:p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符合条件的退役军人：退役军人是指从中国人民解放军依法退出现役的军官、军士和义务兵以及从中国人民武装警察部队依法退出现役的警官、警士和义务兵等人员。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烈士遗属、因公牺牲军人遗属、病故军人遗属：烈士、因公牺牲军人、病故军人遗属是指烈士、因公牺牲军人、病故军人的配偶、父母（抚养人）、子女，以及烈士生前承担抚养义务的兄弟姐妹。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561975" y="1801495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61975" y="2188845"/>
            <a:ext cx="10972800" cy="3471545"/>
          </a:xfrm>
        </p:spPr>
        <p:txBody>
          <a:bodyPr/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·之前领了地方退役军人事务部门发的拥军卡等，依然可以申请优待证；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·优待证不需要年审；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·优待证仅限持证人本人使用，不得买卖、出租、出借；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marL="0" indent="6096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·优待证没有使用年限。但是由于优待证以银行借记卡为载体，按照银行规定，借记卡有一定的有效期。到期后，持证人应前往合作银行营业网点提出换领申请。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其他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120140"/>
            <a:ext cx="10515600" cy="898525"/>
          </a:xfrm>
        </p:spPr>
        <p:txBody>
          <a:bodyPr/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  <a:cs typeface="+mj-cs"/>
                <a:sym typeface="+mn-ea"/>
              </a:rPr>
              <a:t>优待证申领时间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5625" y="2307590"/>
            <a:ext cx="11068050" cy="369125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09600" y="1706245"/>
            <a:ext cx="10919460" cy="323913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</a:t>
            </a:r>
            <a:endParaRPr lang="en-US" altLang="zh-CN" sz="32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r>
              <a:rPr lang="en-US" altLang="zh-CN"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优待证申领制发工作坚持统筹部署、分步实施。</a:t>
            </a:r>
            <a:r>
              <a:rPr lang="en-US" altLang="zh-CN"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2022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年底前完成存量人员优待证申领发放工作。因疫情防控需要，具体办理时间以当地退役军人服务站公布时间为准。2023年1月1日起转入常态化申领。</a:t>
            </a:r>
            <a:endParaRPr lang="zh-CN" altLang="en-US" sz="320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0235" y="319405"/>
            <a:ext cx="10972800" cy="898525"/>
          </a:xfrm>
        </p:spPr>
        <p:txBody>
          <a:bodyPr/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优待证长什么样？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5121" name="图片 2" descr="3038846932c03751ff8506ac808e938"/>
          <p:cNvPicPr>
            <a:picLocks noChangeAspect="1"/>
          </p:cNvPicPr>
          <p:nvPr>
            <p:ph idx="1"/>
          </p:nvPr>
        </p:nvPicPr>
        <p:blipFill>
          <a:blip r:embed="rId1"/>
          <a:srcRect t="19194"/>
          <a:stretch>
            <a:fillRect/>
          </a:stretch>
        </p:blipFill>
        <p:spPr>
          <a:xfrm>
            <a:off x="2101850" y="1371600"/>
            <a:ext cx="7988935" cy="4953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1" descr="be54e8be706b282ef7d6db376a76ca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98295" y="453390"/>
            <a:ext cx="8995410" cy="5359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561975" y="529590"/>
            <a:ext cx="11068050" cy="53003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3760" y="1056640"/>
            <a:ext cx="1044448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914400" algn="l" fontAlgn="auto">
              <a:lnSpc>
                <a:spcPct val="15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797548545"/>
                </a:ext>
              </a:extLst>
            </a:pPr>
            <a:r>
              <a:rPr lang="zh-CN" altLang="en-US" sz="36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优待证分为“中华人民共和国退役军人优待证”、“中华人民共和国烈士、因公牺牲军人、病故军人遗属优待证”两种。面向符合条件的退役军人和烈士、因公牺牲军人、病故军人遗属发放。优待证是持证人彰显荣誉的载体、享受优待的凭证。</a:t>
            </a:r>
            <a:endParaRPr lang="zh-CN" altLang="en-US" sz="36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561975" y="1745615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04670"/>
            <a:ext cx="10972800" cy="3879850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E9490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现场申请。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申请人携带相关材料前往户籍地或常住地乡镇（街道）退役军人服务站提出申请。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E9490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网上申请。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已完成建档立卡信息完善的申请人，可通过互联网登录退役军人服务平台，在线提交申请。网址：http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s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: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/fwpt.mva.gov.cn:9433/net-portal/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l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ogin（目前暂未开通）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E9490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入户办理。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对于年龄超过80周岁、无自理能力、长期卧床等不便到现场的申请人，本人及其家属可联系就近的乡镇（街道）退役军人服务站，申请入户办理。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怎样申请优待证？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546100" y="1790700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7215" y="1918970"/>
            <a:ext cx="11005820" cy="3114675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原则上应向户籍地乡镇（街道）退役军人服务站申请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不在户籍地常住的对象，可向常住地乡镇（街道)退役军人服务站申请优待证。在常住地申领优待证的应符合以下条件之一：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1）外地市户籍常住开封市的退役军人及“三属”申领我市优待证需提供以下材料：须持有我市公安部门制发的居住证；在我市交纳社会保险两年以上；有工作单位的，由工作单位人事部门出具工作证明；无工作单位的，需本人签署无违法犯罪承诺书，并配合提供本人联系地址、电话等信息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（2）本人在开封市购买有住房的（含商业房产）。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到哪里申请优待证？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561975" y="1790700"/>
            <a:ext cx="11068050" cy="4246245"/>
          </a:xfrm>
          <a:prstGeom prst="rect">
            <a:avLst/>
          </a:prstGeom>
          <a:solidFill>
            <a:srgbClr val="FBDBAA"/>
          </a:solidFill>
          <a:ln w="28575" cap="flat" cmpd="sng" algn="ctr">
            <a:solidFill>
              <a:srgbClr val="E74208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0" y="2327910"/>
            <a:ext cx="9144000" cy="3013710"/>
          </a:xfrm>
        </p:spPr>
        <p:txBody>
          <a:bodyPr/>
          <a:p>
            <a:pPr marL="0" indent="8128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3877492575"/>
                </a:ext>
              </a:extLst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建议最好由本人去申请，无民事行为能力或限制民事行为能力人，需由监护人提出申请。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  <a:p>
            <a:pPr marL="0" indent="812800" eaLnBrk="1" latinLnBrk="0" hangingPunct="1">
              <a:lnSpc>
                <a:spcPct val="150000"/>
              </a:lnSpc>
              <a:spcBef>
                <a:spcPts val="0"/>
              </a:spcBef>
              <a:buNone/>
              <a:extLst>
                <a:ext uri="{35155182-B16C-46BC-9424-99874614C6A1}">
                  <wpsdc:indentchars xmlns:wpsdc="http://www.wps.cn/officeDocument/2017/drawingmlCustomData" val="200" checksum="3877492575"/>
                </a:ext>
              </a:extLst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对于确有原因无法本人去申请的，可以委托他人申请。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609600" y="723265"/>
            <a:ext cx="10972800" cy="8985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000">
                <a:solidFill>
                  <a:srgbClr val="F5AE3C"/>
                </a:solidFill>
                <a:latin typeface="黑体" panose="02010609060101010101" charset="-122"/>
                <a:ea typeface="黑体" panose="02010609060101010101" charset="-122"/>
              </a:rPr>
              <a:t>本人必须去吗？</a:t>
            </a:r>
            <a:endParaRPr lang="zh-CN" altLang="en-US" sz="6000">
              <a:solidFill>
                <a:srgbClr val="F5AE3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2936</Words>
  <Application>WPS 演示</Application>
  <PresentationFormat>宽屏</PresentationFormat>
  <Paragraphs>157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Arial</vt:lpstr>
      <vt:lpstr>宋体</vt:lpstr>
      <vt:lpstr>Wingdings</vt:lpstr>
      <vt:lpstr>方正小标宋简体</vt:lpstr>
      <vt:lpstr>黑体</vt:lpstr>
      <vt:lpstr>微软雅黑</vt:lpstr>
      <vt:lpstr>Calibri</vt:lpstr>
      <vt:lpstr>Arial Unicode MS</vt:lpstr>
      <vt:lpstr>Orange Waves</vt:lpstr>
      <vt:lpstr>一图看懂  优待证</vt:lpstr>
      <vt:lpstr>谁可以申请优待证？</vt:lpstr>
      <vt:lpstr>PowerPoint 演示文稿</vt:lpstr>
      <vt:lpstr>优待证长什么样？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申请人有下列情形的审核不予通过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57</cp:revision>
  <dcterms:created xsi:type="dcterms:W3CDTF">2022-02-09T08:32:00Z</dcterms:created>
  <dcterms:modified xsi:type="dcterms:W3CDTF">2022-04-20T08:50:58Z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C6188B20E91549C59F8CF3F0A5C648E0</vt:lpwstr>
  </property>
</Properties>
</file>